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4"/>
  </p:sldMasterIdLst>
  <p:notesMasterIdLst>
    <p:notesMasterId r:id="rId33"/>
  </p:notesMasterIdLst>
  <p:handoutMasterIdLst>
    <p:handoutMasterId r:id="rId34"/>
  </p:handoutMasterIdLst>
  <p:sldIdLst>
    <p:sldId id="418" r:id="rId5"/>
    <p:sldId id="444" r:id="rId6"/>
    <p:sldId id="421" r:id="rId7"/>
    <p:sldId id="434" r:id="rId8"/>
    <p:sldId id="423" r:id="rId9"/>
    <p:sldId id="445" r:id="rId10"/>
    <p:sldId id="422" r:id="rId11"/>
    <p:sldId id="426" r:id="rId12"/>
    <p:sldId id="424" r:id="rId13"/>
    <p:sldId id="425" r:id="rId14"/>
    <p:sldId id="428" r:id="rId15"/>
    <p:sldId id="430" r:id="rId16"/>
    <p:sldId id="432" r:id="rId17"/>
    <p:sldId id="438" r:id="rId18"/>
    <p:sldId id="435" r:id="rId19"/>
    <p:sldId id="437" r:id="rId20"/>
    <p:sldId id="436" r:id="rId21"/>
    <p:sldId id="439" r:id="rId22"/>
    <p:sldId id="440" r:id="rId23"/>
    <p:sldId id="433" r:id="rId24"/>
    <p:sldId id="441" r:id="rId25"/>
    <p:sldId id="447" r:id="rId26"/>
    <p:sldId id="448" r:id="rId27"/>
    <p:sldId id="449" r:id="rId28"/>
    <p:sldId id="450" r:id="rId29"/>
    <p:sldId id="451" r:id="rId30"/>
    <p:sldId id="452" r:id="rId31"/>
    <p:sldId id="414"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lazarid Gomez Feliciano" initials="KGF" lastIdx="8" clrIdx="0">
    <p:extLst/>
  </p:cmAuthor>
  <p:cmAuthor id="2" name="Sherri" initials="S" lastIdx="3" clrIdx="1">
    <p:extLst/>
  </p:cmAuthor>
  <p:cmAuthor id="3" name="Ashley Mayo" initials="AM" lastIdx="6" clrIdx="2">
    <p:extLst/>
  </p:cmAuthor>
  <p:cmAuthor id="4" name="Arnold-Bush, Bambi" initials="AB"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930" autoAdjust="0"/>
  </p:normalViewPr>
  <p:slideViewPr>
    <p:cSldViewPr>
      <p:cViewPr varScale="1">
        <p:scale>
          <a:sx n="75" d="100"/>
          <a:sy n="75" d="100"/>
        </p:scale>
        <p:origin x="3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2A09E-6B22-493C-AB5B-0FC9C1E9D08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C52B1E8-FF3C-4826-8D9C-F71E326A316C}">
      <dgm:prSet phldrT="[Text]"/>
      <dgm:spPr/>
      <dgm:t>
        <a:bodyPr/>
        <a:lstStyle/>
        <a:p>
          <a:r>
            <a:rPr lang="en-US" dirty="0" smtClean="0"/>
            <a:t>Final confirmation of eligibility and documentation of baseline conditions</a:t>
          </a:r>
          <a:endParaRPr lang="en-US" dirty="0"/>
        </a:p>
      </dgm:t>
    </dgm:pt>
    <dgm:pt modelId="{0446CA94-009E-4A69-8175-D98EA92ED810}" type="parTrans" cxnId="{46ABF790-2704-49D3-A7B3-605C16BF487D}">
      <dgm:prSet/>
      <dgm:spPr/>
      <dgm:t>
        <a:bodyPr/>
        <a:lstStyle/>
        <a:p>
          <a:endParaRPr lang="en-US"/>
        </a:p>
      </dgm:t>
    </dgm:pt>
    <dgm:pt modelId="{AC6F396A-5AAF-4482-B28E-ACE1EFA7B75E}" type="sibTrans" cxnId="{46ABF790-2704-49D3-A7B3-605C16BF487D}">
      <dgm:prSet/>
      <dgm:spPr/>
      <dgm:t>
        <a:bodyPr/>
        <a:lstStyle/>
        <a:p>
          <a:endParaRPr lang="en-US"/>
        </a:p>
      </dgm:t>
    </dgm:pt>
    <dgm:pt modelId="{AF0B630F-E58F-4FD9-80EB-57E78A9AABE7}">
      <dgm:prSet phldrT="[Text]"/>
      <dgm:spPr/>
      <dgm:t>
        <a:bodyPr/>
        <a:lstStyle/>
        <a:p>
          <a:r>
            <a:rPr lang="en-US" dirty="0" smtClean="0"/>
            <a:t>Randomization and Study Product Dispensation</a:t>
          </a:r>
          <a:endParaRPr lang="en-US" dirty="0"/>
        </a:p>
      </dgm:t>
    </dgm:pt>
    <dgm:pt modelId="{1A5B4D9D-5335-4546-8103-84728048FEEC}" type="parTrans" cxnId="{6CD943A5-CC41-4777-9F4C-E560174AB506}">
      <dgm:prSet/>
      <dgm:spPr/>
      <dgm:t>
        <a:bodyPr/>
        <a:lstStyle/>
        <a:p>
          <a:endParaRPr lang="en-US"/>
        </a:p>
      </dgm:t>
    </dgm:pt>
    <dgm:pt modelId="{6DB7EE26-4D0C-4784-A439-91D5B5FE97EE}" type="sibTrans" cxnId="{6CD943A5-CC41-4777-9F4C-E560174AB506}">
      <dgm:prSet/>
      <dgm:spPr/>
      <dgm:t>
        <a:bodyPr/>
        <a:lstStyle/>
        <a:p>
          <a:endParaRPr lang="en-US"/>
        </a:p>
      </dgm:t>
    </dgm:pt>
    <dgm:pt modelId="{5A2756FD-0A83-4B0B-8C8C-7BDD5641291B}">
      <dgm:prSet phldrT="[Text]"/>
      <dgm:spPr/>
      <dgm:t>
        <a:bodyPr/>
        <a:lstStyle/>
        <a:p>
          <a:r>
            <a:rPr lang="en-US" dirty="0" smtClean="0"/>
            <a:t>Vaginal Ring Insertion and Post-insertion serial PK collections </a:t>
          </a:r>
          <a:endParaRPr lang="en-US" dirty="0"/>
        </a:p>
      </dgm:t>
    </dgm:pt>
    <dgm:pt modelId="{2482719C-5F63-444E-AADD-3578E880144F}" type="parTrans" cxnId="{3D2B3100-DEC4-467D-AD2E-A8464F724FDB}">
      <dgm:prSet/>
      <dgm:spPr/>
      <dgm:t>
        <a:bodyPr/>
        <a:lstStyle/>
        <a:p>
          <a:endParaRPr lang="en-US"/>
        </a:p>
      </dgm:t>
    </dgm:pt>
    <dgm:pt modelId="{AFED77B6-8255-40AF-B464-F27C1E78EE79}" type="sibTrans" cxnId="{3D2B3100-DEC4-467D-AD2E-A8464F724FDB}">
      <dgm:prSet/>
      <dgm:spPr/>
      <dgm:t>
        <a:bodyPr/>
        <a:lstStyle/>
        <a:p>
          <a:endParaRPr lang="en-US"/>
        </a:p>
      </dgm:t>
    </dgm:pt>
    <dgm:pt modelId="{DF00E9C7-5E0C-4267-82E8-AE5A26807F76}">
      <dgm:prSet phldrT="[Text]"/>
      <dgm:spPr/>
      <dgm:t>
        <a:bodyPr/>
        <a:lstStyle/>
        <a:p>
          <a:r>
            <a:rPr lang="en-US" dirty="0" smtClean="0"/>
            <a:t>Review informed consent and confirm participant is still interested in continued study participation</a:t>
          </a:r>
          <a:endParaRPr lang="en-US" dirty="0"/>
        </a:p>
      </dgm:t>
    </dgm:pt>
    <dgm:pt modelId="{6497F82E-CEBA-4B7F-B0E5-FA0E6C6D665C}" type="parTrans" cxnId="{82D1D9D9-2093-4A69-BE61-18399E620D1B}">
      <dgm:prSet/>
      <dgm:spPr/>
    </dgm:pt>
    <dgm:pt modelId="{17B7A040-9129-4150-972F-99125C5DDFFB}" type="sibTrans" cxnId="{82D1D9D9-2093-4A69-BE61-18399E620D1B}">
      <dgm:prSet/>
      <dgm:spPr/>
      <dgm:t>
        <a:bodyPr/>
        <a:lstStyle/>
        <a:p>
          <a:endParaRPr lang="en-US"/>
        </a:p>
      </dgm:t>
    </dgm:pt>
    <dgm:pt modelId="{9E753923-B090-4268-BD86-A7E8329446CC}" type="pres">
      <dgm:prSet presAssocID="{7A52A09E-6B22-493C-AB5B-0FC9C1E9D082}" presName="outerComposite" presStyleCnt="0">
        <dgm:presLayoutVars>
          <dgm:chMax val="5"/>
          <dgm:dir/>
          <dgm:resizeHandles val="exact"/>
        </dgm:presLayoutVars>
      </dgm:prSet>
      <dgm:spPr/>
      <dgm:t>
        <a:bodyPr/>
        <a:lstStyle/>
        <a:p>
          <a:endParaRPr lang="en-US"/>
        </a:p>
      </dgm:t>
    </dgm:pt>
    <dgm:pt modelId="{C78F522D-DC24-4BBC-B5B0-263C50B0D50C}" type="pres">
      <dgm:prSet presAssocID="{7A52A09E-6B22-493C-AB5B-0FC9C1E9D082}" presName="dummyMaxCanvas" presStyleCnt="0">
        <dgm:presLayoutVars/>
      </dgm:prSet>
      <dgm:spPr/>
    </dgm:pt>
    <dgm:pt modelId="{C1FE42A6-84E0-4001-B081-693DA170AD56}" type="pres">
      <dgm:prSet presAssocID="{7A52A09E-6B22-493C-AB5B-0FC9C1E9D082}" presName="FourNodes_1" presStyleLbl="node1" presStyleIdx="0" presStyleCnt="4">
        <dgm:presLayoutVars>
          <dgm:bulletEnabled val="1"/>
        </dgm:presLayoutVars>
      </dgm:prSet>
      <dgm:spPr/>
      <dgm:t>
        <a:bodyPr/>
        <a:lstStyle/>
        <a:p>
          <a:endParaRPr lang="en-US"/>
        </a:p>
      </dgm:t>
    </dgm:pt>
    <dgm:pt modelId="{9CB84EA4-9304-45D2-B6BA-FA09BD426E61}" type="pres">
      <dgm:prSet presAssocID="{7A52A09E-6B22-493C-AB5B-0FC9C1E9D082}" presName="FourNodes_2" presStyleLbl="node1" presStyleIdx="1" presStyleCnt="4">
        <dgm:presLayoutVars>
          <dgm:bulletEnabled val="1"/>
        </dgm:presLayoutVars>
      </dgm:prSet>
      <dgm:spPr/>
      <dgm:t>
        <a:bodyPr/>
        <a:lstStyle/>
        <a:p>
          <a:endParaRPr lang="en-US"/>
        </a:p>
      </dgm:t>
    </dgm:pt>
    <dgm:pt modelId="{0F7D20DE-1FBA-4BA6-B905-7DB637099A16}" type="pres">
      <dgm:prSet presAssocID="{7A52A09E-6B22-493C-AB5B-0FC9C1E9D082}" presName="FourNodes_3" presStyleLbl="node1" presStyleIdx="2" presStyleCnt="4">
        <dgm:presLayoutVars>
          <dgm:bulletEnabled val="1"/>
        </dgm:presLayoutVars>
      </dgm:prSet>
      <dgm:spPr/>
      <dgm:t>
        <a:bodyPr/>
        <a:lstStyle/>
        <a:p>
          <a:endParaRPr lang="en-US"/>
        </a:p>
      </dgm:t>
    </dgm:pt>
    <dgm:pt modelId="{77CBC3C6-EAC9-411E-9CA2-418D84797562}" type="pres">
      <dgm:prSet presAssocID="{7A52A09E-6B22-493C-AB5B-0FC9C1E9D082}" presName="FourNodes_4" presStyleLbl="node1" presStyleIdx="3" presStyleCnt="4">
        <dgm:presLayoutVars>
          <dgm:bulletEnabled val="1"/>
        </dgm:presLayoutVars>
      </dgm:prSet>
      <dgm:spPr/>
      <dgm:t>
        <a:bodyPr/>
        <a:lstStyle/>
        <a:p>
          <a:endParaRPr lang="en-US"/>
        </a:p>
      </dgm:t>
    </dgm:pt>
    <dgm:pt modelId="{440B81A4-64A0-41B2-B144-99F0BFC11358}" type="pres">
      <dgm:prSet presAssocID="{7A52A09E-6B22-493C-AB5B-0FC9C1E9D082}" presName="FourConn_1-2" presStyleLbl="fgAccFollowNode1" presStyleIdx="0" presStyleCnt="3">
        <dgm:presLayoutVars>
          <dgm:bulletEnabled val="1"/>
        </dgm:presLayoutVars>
      </dgm:prSet>
      <dgm:spPr/>
      <dgm:t>
        <a:bodyPr/>
        <a:lstStyle/>
        <a:p>
          <a:endParaRPr lang="en-US"/>
        </a:p>
      </dgm:t>
    </dgm:pt>
    <dgm:pt modelId="{7ED22B86-556B-449E-BB67-EE219665E5B2}" type="pres">
      <dgm:prSet presAssocID="{7A52A09E-6B22-493C-AB5B-0FC9C1E9D082}" presName="FourConn_2-3" presStyleLbl="fgAccFollowNode1" presStyleIdx="1" presStyleCnt="3">
        <dgm:presLayoutVars>
          <dgm:bulletEnabled val="1"/>
        </dgm:presLayoutVars>
      </dgm:prSet>
      <dgm:spPr/>
      <dgm:t>
        <a:bodyPr/>
        <a:lstStyle/>
        <a:p>
          <a:endParaRPr lang="en-US"/>
        </a:p>
      </dgm:t>
    </dgm:pt>
    <dgm:pt modelId="{B5D1AD7C-FDCA-4255-809C-EA79525BA3EA}" type="pres">
      <dgm:prSet presAssocID="{7A52A09E-6B22-493C-AB5B-0FC9C1E9D082}" presName="FourConn_3-4" presStyleLbl="fgAccFollowNode1" presStyleIdx="2" presStyleCnt="3">
        <dgm:presLayoutVars>
          <dgm:bulletEnabled val="1"/>
        </dgm:presLayoutVars>
      </dgm:prSet>
      <dgm:spPr/>
      <dgm:t>
        <a:bodyPr/>
        <a:lstStyle/>
        <a:p>
          <a:endParaRPr lang="en-US"/>
        </a:p>
      </dgm:t>
    </dgm:pt>
    <dgm:pt modelId="{2E53C612-C265-4EEA-91C2-119EC9B7F264}" type="pres">
      <dgm:prSet presAssocID="{7A52A09E-6B22-493C-AB5B-0FC9C1E9D082}" presName="FourNodes_1_text" presStyleLbl="node1" presStyleIdx="3" presStyleCnt="4">
        <dgm:presLayoutVars>
          <dgm:bulletEnabled val="1"/>
        </dgm:presLayoutVars>
      </dgm:prSet>
      <dgm:spPr/>
      <dgm:t>
        <a:bodyPr/>
        <a:lstStyle/>
        <a:p>
          <a:endParaRPr lang="en-US"/>
        </a:p>
      </dgm:t>
    </dgm:pt>
    <dgm:pt modelId="{87FA5EAE-7836-4CC0-91F2-470EE59522D4}" type="pres">
      <dgm:prSet presAssocID="{7A52A09E-6B22-493C-AB5B-0FC9C1E9D082}" presName="FourNodes_2_text" presStyleLbl="node1" presStyleIdx="3" presStyleCnt="4">
        <dgm:presLayoutVars>
          <dgm:bulletEnabled val="1"/>
        </dgm:presLayoutVars>
      </dgm:prSet>
      <dgm:spPr/>
      <dgm:t>
        <a:bodyPr/>
        <a:lstStyle/>
        <a:p>
          <a:endParaRPr lang="en-US"/>
        </a:p>
      </dgm:t>
    </dgm:pt>
    <dgm:pt modelId="{83472A50-8C55-4313-BB10-DABE481ACD2F}" type="pres">
      <dgm:prSet presAssocID="{7A52A09E-6B22-493C-AB5B-0FC9C1E9D082}" presName="FourNodes_3_text" presStyleLbl="node1" presStyleIdx="3" presStyleCnt="4">
        <dgm:presLayoutVars>
          <dgm:bulletEnabled val="1"/>
        </dgm:presLayoutVars>
      </dgm:prSet>
      <dgm:spPr/>
      <dgm:t>
        <a:bodyPr/>
        <a:lstStyle/>
        <a:p>
          <a:endParaRPr lang="en-US"/>
        </a:p>
      </dgm:t>
    </dgm:pt>
    <dgm:pt modelId="{4AC59F15-B54D-46DB-B99F-543CA7ECECFD}" type="pres">
      <dgm:prSet presAssocID="{7A52A09E-6B22-493C-AB5B-0FC9C1E9D082}" presName="FourNodes_4_text" presStyleLbl="node1" presStyleIdx="3" presStyleCnt="4">
        <dgm:presLayoutVars>
          <dgm:bulletEnabled val="1"/>
        </dgm:presLayoutVars>
      </dgm:prSet>
      <dgm:spPr/>
      <dgm:t>
        <a:bodyPr/>
        <a:lstStyle/>
        <a:p>
          <a:endParaRPr lang="en-US"/>
        </a:p>
      </dgm:t>
    </dgm:pt>
  </dgm:ptLst>
  <dgm:cxnLst>
    <dgm:cxn modelId="{C05ED986-2F0D-4F71-AE71-F600037C6031}" type="presOf" srcId="{DC52B1E8-FF3C-4826-8D9C-F71E326A316C}" destId="{9CB84EA4-9304-45D2-B6BA-FA09BD426E61}" srcOrd="0" destOrd="0" presId="urn:microsoft.com/office/officeart/2005/8/layout/vProcess5"/>
    <dgm:cxn modelId="{B754731C-5BFE-4B6B-847E-9BB28C1FC78E}" type="presOf" srcId="{AC6F396A-5AAF-4482-B28E-ACE1EFA7B75E}" destId="{7ED22B86-556B-449E-BB67-EE219665E5B2}" srcOrd="0" destOrd="0" presId="urn:microsoft.com/office/officeart/2005/8/layout/vProcess5"/>
    <dgm:cxn modelId="{1228154C-19DA-4389-B0CB-ACC4561026F7}" type="presOf" srcId="{DF00E9C7-5E0C-4267-82E8-AE5A26807F76}" destId="{C1FE42A6-84E0-4001-B081-693DA170AD56}" srcOrd="0" destOrd="0" presId="urn:microsoft.com/office/officeart/2005/8/layout/vProcess5"/>
    <dgm:cxn modelId="{82D1D9D9-2093-4A69-BE61-18399E620D1B}" srcId="{7A52A09E-6B22-493C-AB5B-0FC9C1E9D082}" destId="{DF00E9C7-5E0C-4267-82E8-AE5A26807F76}" srcOrd="0" destOrd="0" parTransId="{6497F82E-CEBA-4B7F-B0E5-FA0E6C6D665C}" sibTransId="{17B7A040-9129-4150-972F-99125C5DDFFB}"/>
    <dgm:cxn modelId="{488B559E-43B0-40DF-879D-93C29233DC85}" type="presOf" srcId="{17B7A040-9129-4150-972F-99125C5DDFFB}" destId="{440B81A4-64A0-41B2-B144-99F0BFC11358}" srcOrd="0" destOrd="0" presId="urn:microsoft.com/office/officeart/2005/8/layout/vProcess5"/>
    <dgm:cxn modelId="{E863AF69-1745-40E5-9089-0E6E137BF0E2}" type="presOf" srcId="{6DB7EE26-4D0C-4784-A439-91D5B5FE97EE}" destId="{B5D1AD7C-FDCA-4255-809C-EA79525BA3EA}" srcOrd="0" destOrd="0" presId="urn:microsoft.com/office/officeart/2005/8/layout/vProcess5"/>
    <dgm:cxn modelId="{3D2B3100-DEC4-467D-AD2E-A8464F724FDB}" srcId="{7A52A09E-6B22-493C-AB5B-0FC9C1E9D082}" destId="{5A2756FD-0A83-4B0B-8C8C-7BDD5641291B}" srcOrd="3" destOrd="0" parTransId="{2482719C-5F63-444E-AADD-3578E880144F}" sibTransId="{AFED77B6-8255-40AF-B464-F27C1E78EE79}"/>
    <dgm:cxn modelId="{EAD0A48A-CF6B-4B1D-A340-E02013A8E337}" type="presOf" srcId="{DC52B1E8-FF3C-4826-8D9C-F71E326A316C}" destId="{87FA5EAE-7836-4CC0-91F2-470EE59522D4}" srcOrd="1" destOrd="0" presId="urn:microsoft.com/office/officeart/2005/8/layout/vProcess5"/>
    <dgm:cxn modelId="{0B32DFB3-F896-4817-BEE7-A7CA7AF0D637}" type="presOf" srcId="{5A2756FD-0A83-4B0B-8C8C-7BDD5641291B}" destId="{4AC59F15-B54D-46DB-B99F-543CA7ECECFD}" srcOrd="1" destOrd="0" presId="urn:microsoft.com/office/officeart/2005/8/layout/vProcess5"/>
    <dgm:cxn modelId="{C5CA16E5-D954-4392-BACC-85CC5F31F5E9}" type="presOf" srcId="{7A52A09E-6B22-493C-AB5B-0FC9C1E9D082}" destId="{9E753923-B090-4268-BD86-A7E8329446CC}" srcOrd="0" destOrd="0" presId="urn:microsoft.com/office/officeart/2005/8/layout/vProcess5"/>
    <dgm:cxn modelId="{F1F2C553-DA0F-4915-96AE-868419A6D77E}" type="presOf" srcId="{AF0B630F-E58F-4FD9-80EB-57E78A9AABE7}" destId="{0F7D20DE-1FBA-4BA6-B905-7DB637099A16}" srcOrd="0" destOrd="0" presId="urn:microsoft.com/office/officeart/2005/8/layout/vProcess5"/>
    <dgm:cxn modelId="{F81F97FD-FA65-4721-831A-BF52B3C53F8C}" type="presOf" srcId="{AF0B630F-E58F-4FD9-80EB-57E78A9AABE7}" destId="{83472A50-8C55-4313-BB10-DABE481ACD2F}" srcOrd="1" destOrd="0" presId="urn:microsoft.com/office/officeart/2005/8/layout/vProcess5"/>
    <dgm:cxn modelId="{CA8EFEA7-9A22-4411-972F-2EF5EE6ED60E}" type="presOf" srcId="{5A2756FD-0A83-4B0B-8C8C-7BDD5641291B}" destId="{77CBC3C6-EAC9-411E-9CA2-418D84797562}" srcOrd="0" destOrd="0" presId="urn:microsoft.com/office/officeart/2005/8/layout/vProcess5"/>
    <dgm:cxn modelId="{46ABF790-2704-49D3-A7B3-605C16BF487D}" srcId="{7A52A09E-6B22-493C-AB5B-0FC9C1E9D082}" destId="{DC52B1E8-FF3C-4826-8D9C-F71E326A316C}" srcOrd="1" destOrd="0" parTransId="{0446CA94-009E-4A69-8175-D98EA92ED810}" sibTransId="{AC6F396A-5AAF-4482-B28E-ACE1EFA7B75E}"/>
    <dgm:cxn modelId="{6CD943A5-CC41-4777-9F4C-E560174AB506}" srcId="{7A52A09E-6B22-493C-AB5B-0FC9C1E9D082}" destId="{AF0B630F-E58F-4FD9-80EB-57E78A9AABE7}" srcOrd="2" destOrd="0" parTransId="{1A5B4D9D-5335-4546-8103-84728048FEEC}" sibTransId="{6DB7EE26-4D0C-4784-A439-91D5B5FE97EE}"/>
    <dgm:cxn modelId="{5B39594A-EF70-409D-9E7E-DBBB0DE08873}" type="presOf" srcId="{DF00E9C7-5E0C-4267-82E8-AE5A26807F76}" destId="{2E53C612-C265-4EEA-91C2-119EC9B7F264}" srcOrd="1" destOrd="0" presId="urn:microsoft.com/office/officeart/2005/8/layout/vProcess5"/>
    <dgm:cxn modelId="{4FE06FCE-66F8-4E79-A215-CAF5CB715147}" type="presParOf" srcId="{9E753923-B090-4268-BD86-A7E8329446CC}" destId="{C78F522D-DC24-4BBC-B5B0-263C50B0D50C}" srcOrd="0" destOrd="0" presId="urn:microsoft.com/office/officeart/2005/8/layout/vProcess5"/>
    <dgm:cxn modelId="{17872B61-B7F4-41BF-A565-E7914850F10B}" type="presParOf" srcId="{9E753923-B090-4268-BD86-A7E8329446CC}" destId="{C1FE42A6-84E0-4001-B081-693DA170AD56}" srcOrd="1" destOrd="0" presId="urn:microsoft.com/office/officeart/2005/8/layout/vProcess5"/>
    <dgm:cxn modelId="{8EBBA1D2-49BD-4BA0-967D-71DC2506E3C8}" type="presParOf" srcId="{9E753923-B090-4268-BD86-A7E8329446CC}" destId="{9CB84EA4-9304-45D2-B6BA-FA09BD426E61}" srcOrd="2" destOrd="0" presId="urn:microsoft.com/office/officeart/2005/8/layout/vProcess5"/>
    <dgm:cxn modelId="{CB64DC35-C8D9-48B3-AD22-1A4B9BD5A01B}" type="presParOf" srcId="{9E753923-B090-4268-BD86-A7E8329446CC}" destId="{0F7D20DE-1FBA-4BA6-B905-7DB637099A16}" srcOrd="3" destOrd="0" presId="urn:microsoft.com/office/officeart/2005/8/layout/vProcess5"/>
    <dgm:cxn modelId="{8FC03B0A-9344-40B1-BB29-D4DEC8F16B9E}" type="presParOf" srcId="{9E753923-B090-4268-BD86-A7E8329446CC}" destId="{77CBC3C6-EAC9-411E-9CA2-418D84797562}" srcOrd="4" destOrd="0" presId="urn:microsoft.com/office/officeart/2005/8/layout/vProcess5"/>
    <dgm:cxn modelId="{06BC557E-0BC4-44B6-84DF-CFA9BB71F313}" type="presParOf" srcId="{9E753923-B090-4268-BD86-A7E8329446CC}" destId="{440B81A4-64A0-41B2-B144-99F0BFC11358}" srcOrd="5" destOrd="0" presId="urn:microsoft.com/office/officeart/2005/8/layout/vProcess5"/>
    <dgm:cxn modelId="{42BC99DE-9381-4CA3-A2BF-E8894AD4F422}" type="presParOf" srcId="{9E753923-B090-4268-BD86-A7E8329446CC}" destId="{7ED22B86-556B-449E-BB67-EE219665E5B2}" srcOrd="6" destOrd="0" presId="urn:microsoft.com/office/officeart/2005/8/layout/vProcess5"/>
    <dgm:cxn modelId="{548FDB1A-6ADB-4917-B837-09E597163B57}" type="presParOf" srcId="{9E753923-B090-4268-BD86-A7E8329446CC}" destId="{B5D1AD7C-FDCA-4255-809C-EA79525BA3EA}" srcOrd="7" destOrd="0" presId="urn:microsoft.com/office/officeart/2005/8/layout/vProcess5"/>
    <dgm:cxn modelId="{3DE71682-3B06-4445-9961-329858BBFCA2}" type="presParOf" srcId="{9E753923-B090-4268-BD86-A7E8329446CC}" destId="{2E53C612-C265-4EEA-91C2-119EC9B7F264}" srcOrd="8" destOrd="0" presId="urn:microsoft.com/office/officeart/2005/8/layout/vProcess5"/>
    <dgm:cxn modelId="{B9FD3790-CF47-4A1A-9FA9-ADE246FE016B}" type="presParOf" srcId="{9E753923-B090-4268-BD86-A7E8329446CC}" destId="{87FA5EAE-7836-4CC0-91F2-470EE59522D4}" srcOrd="9" destOrd="0" presId="urn:microsoft.com/office/officeart/2005/8/layout/vProcess5"/>
    <dgm:cxn modelId="{FCB1E572-AC40-4E87-99A6-07AC7306B961}" type="presParOf" srcId="{9E753923-B090-4268-BD86-A7E8329446CC}" destId="{83472A50-8C55-4313-BB10-DABE481ACD2F}" srcOrd="10" destOrd="0" presId="urn:microsoft.com/office/officeart/2005/8/layout/vProcess5"/>
    <dgm:cxn modelId="{700BEAC9-8FB0-482D-B862-626E25AB1FB1}" type="presParOf" srcId="{9E753923-B090-4268-BD86-A7E8329446CC}" destId="{4AC59F15-B54D-46DB-B99F-543CA7ECECF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5F4493B-9653-44A1-92BB-2D5B3523E902}" type="datetimeFigureOut">
              <a:rPr lang="en-US"/>
              <a:pPr>
                <a:defRPr/>
              </a:pPr>
              <a:t>6/1/2015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A856534-9F36-48DA-8160-D6C48A7D45B3}" type="slidenum">
              <a:rPr lang="en-US"/>
              <a:pPr>
                <a:defRPr/>
              </a:pPr>
              <a:t>‹#›</a:t>
            </a:fld>
            <a:endParaRPr lang="en-US" dirty="0"/>
          </a:p>
        </p:txBody>
      </p:sp>
    </p:spTree>
    <p:extLst>
      <p:ext uri="{BB962C8B-B14F-4D97-AF65-F5344CB8AC3E}">
        <p14:creationId xmlns:p14="http://schemas.microsoft.com/office/powerpoint/2010/main" val="289849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FBF8CC2-CA4F-4DF7-8F03-9C94FD7584AF}" type="datetimeFigureOut">
              <a:rPr lang="en-US"/>
              <a:pPr>
                <a:defRPr/>
              </a:pPr>
              <a:t>6/1/2015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DBFFBA1-DEE9-4ADA-9A61-2FD43FE06650}" type="slidenum">
              <a:rPr lang="en-US"/>
              <a:pPr>
                <a:defRPr/>
              </a:pPr>
              <a:t>‹#›</a:t>
            </a:fld>
            <a:endParaRPr lang="en-US" dirty="0"/>
          </a:p>
        </p:txBody>
      </p:sp>
    </p:spTree>
    <p:extLst>
      <p:ext uri="{BB962C8B-B14F-4D97-AF65-F5344CB8AC3E}">
        <p14:creationId xmlns:p14="http://schemas.microsoft.com/office/powerpoint/2010/main" val="225560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4023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11</a:t>
            </a:fld>
            <a:endParaRPr lang="en-US" dirty="0"/>
          </a:p>
        </p:txBody>
      </p:sp>
    </p:spTree>
    <p:extLst>
      <p:ext uri="{BB962C8B-B14F-4D97-AF65-F5344CB8AC3E}">
        <p14:creationId xmlns:p14="http://schemas.microsoft.com/office/powerpoint/2010/main" val="393837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GB" b="0" dirty="0" smtClean="0">
              <a:ea typeface="ＭＳ Ｐゴシック" pitchFamily="34" charset="-128"/>
            </a:endParaRPr>
          </a:p>
        </p:txBody>
      </p:sp>
    </p:spTree>
    <p:extLst>
      <p:ext uri="{BB962C8B-B14F-4D97-AF65-F5344CB8AC3E}">
        <p14:creationId xmlns:p14="http://schemas.microsoft.com/office/powerpoint/2010/main" val="316771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4165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participants who have difficulty or who have inserted the ring incorrectly, study staff should provide further information and guidance to address the difficulty encountered. After guidance is provided, the participant should try again to insert the vaginal ring at the enrollment visit. If she is unable, study staff may insert the ring for the participant.  </a:t>
            </a: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14</a:t>
            </a:fld>
            <a:endParaRPr lang="en-US" dirty="0"/>
          </a:p>
        </p:txBody>
      </p:sp>
    </p:spTree>
    <p:extLst>
      <p:ext uri="{BB962C8B-B14F-4D97-AF65-F5344CB8AC3E}">
        <p14:creationId xmlns:p14="http://schemas.microsoft.com/office/powerpoint/2010/main" val="105352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provided verbally to participant (no printed materials</a:t>
            </a:r>
            <a:r>
              <a:rPr lang="en-US" baseline="0" dirty="0" smtClean="0"/>
              <a:t> available)</a:t>
            </a:r>
          </a:p>
          <a:p>
            <a:endParaRPr lang="en-US" baseline="0" dirty="0" smtClean="0"/>
          </a:p>
          <a:p>
            <a:r>
              <a:rPr lang="en-US" baseline="0" dirty="0" smtClean="0"/>
              <a:t>For presenting during training, will not read all the items listed here, but briefly mention that we have these instructions, where they are located, and why we are not providing written instructions to participants</a:t>
            </a:r>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15</a:t>
            </a:fld>
            <a:endParaRPr lang="en-US" dirty="0"/>
          </a:p>
        </p:txBody>
      </p:sp>
    </p:spTree>
    <p:extLst>
      <p:ext uri="{BB962C8B-B14F-4D97-AF65-F5344CB8AC3E}">
        <p14:creationId xmlns:p14="http://schemas.microsoft.com/office/powerpoint/2010/main" val="368950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Enrollment Visit, study staff are required to confirm proper placement of the VR by a digital examination (see Section 10.2.2.1). For all other follow-up visits, this procedure should be done only if indicated (i.e. the participant is having discomfort potentially due to improper VR placement). </a:t>
            </a:r>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16</a:t>
            </a:fld>
            <a:endParaRPr lang="en-US" dirty="0"/>
          </a:p>
        </p:txBody>
      </p:sp>
    </p:spTree>
    <p:extLst>
      <p:ext uri="{BB962C8B-B14F-4D97-AF65-F5344CB8AC3E}">
        <p14:creationId xmlns:p14="http://schemas.microsoft.com/office/powerpoint/2010/main" val="358260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17</a:t>
            </a:fld>
            <a:endParaRPr lang="en-US" dirty="0"/>
          </a:p>
        </p:txBody>
      </p:sp>
    </p:spTree>
    <p:extLst>
      <p:ext uri="{BB962C8B-B14F-4D97-AF65-F5344CB8AC3E}">
        <p14:creationId xmlns:p14="http://schemas.microsoft.com/office/powerpoint/2010/main" val="281587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61804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49213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1618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09B4D-526B-4FE3-87F1-E17241A97514}" type="slidenum">
              <a:rPr lang="en-US" smtClean="0"/>
              <a:pPr fontAlgn="base">
                <a:spcBef>
                  <a:spcPct val="0"/>
                </a:spcBef>
                <a:spcAft>
                  <a:spcPct val="0"/>
                </a:spcAft>
              </a:pPr>
              <a:t>2</a:t>
            </a:fld>
            <a:endParaRPr lang="en-US" dirty="0" smtClean="0"/>
          </a:p>
        </p:txBody>
      </p:sp>
    </p:spTree>
    <p:extLst>
      <p:ext uri="{BB962C8B-B14F-4D97-AF65-F5344CB8AC3E}">
        <p14:creationId xmlns:p14="http://schemas.microsoft.com/office/powerpoint/2010/main" val="1983807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21</a:t>
            </a:fld>
            <a:endParaRPr lang="en-US" dirty="0"/>
          </a:p>
        </p:txBody>
      </p:sp>
    </p:spTree>
    <p:extLst>
      <p:ext uri="{BB962C8B-B14F-4D97-AF65-F5344CB8AC3E}">
        <p14:creationId xmlns:p14="http://schemas.microsoft.com/office/powerpoint/2010/main" val="251520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22</a:t>
            </a:fld>
            <a:endParaRPr lang="en-US" dirty="0"/>
          </a:p>
        </p:txBody>
      </p:sp>
    </p:spTree>
    <p:extLst>
      <p:ext uri="{BB962C8B-B14F-4D97-AF65-F5344CB8AC3E}">
        <p14:creationId xmlns:p14="http://schemas.microsoft.com/office/powerpoint/2010/main" val="3684112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Note that</a:t>
            </a:r>
            <a:r>
              <a:rPr lang="en-US" altLang="en-US" baseline="0" dirty="0" smtClean="0">
                <a:ea typeface="ＭＳ Ｐゴシック" pitchFamily="34" charset="-128"/>
              </a:rPr>
              <a:t> SS, PE, PX, SS, PK, SLR will be covered during the review of the clinical and lab CRFs</a:t>
            </a:r>
            <a:endParaRPr lang="en-US" altLang="en-US" dirty="0"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F5C99DA-AF17-4FDD-8B3E-A71FDFD41EE5}" type="slidenum">
              <a:rPr lang="en-US" altLang="en-US" smtClean="0"/>
              <a:pPr eaLnBrk="1" hangingPunct="1">
                <a:spcBef>
                  <a:spcPct val="0"/>
                </a:spcBef>
              </a:pPr>
              <a:t>23</a:t>
            </a:fld>
            <a:endParaRPr lang="en-US" altLang="en-US" smtClean="0"/>
          </a:p>
        </p:txBody>
      </p:sp>
    </p:spTree>
    <p:extLst>
      <p:ext uri="{BB962C8B-B14F-4D97-AF65-F5344CB8AC3E}">
        <p14:creationId xmlns:p14="http://schemas.microsoft.com/office/powerpoint/2010/main" val="349415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FAE8425-E1AE-4E98-95D3-514333FE8219}" type="slidenum">
              <a:rPr lang="en-US" altLang="en-US" smtClean="0"/>
              <a:pPr eaLnBrk="1" hangingPunct="1">
                <a:spcBef>
                  <a:spcPct val="0"/>
                </a:spcBef>
              </a:pPr>
              <a:t>24</a:t>
            </a:fld>
            <a:endParaRPr lang="en-US" altLang="en-US" smtClean="0"/>
          </a:p>
        </p:txBody>
      </p:sp>
    </p:spTree>
    <p:extLst>
      <p:ext uri="{BB962C8B-B14F-4D97-AF65-F5344CB8AC3E}">
        <p14:creationId xmlns:p14="http://schemas.microsoft.com/office/powerpoint/2010/main" val="1842014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E532CA-65BF-4C98-AF1E-C09ECBA2BCB6}" type="slidenum">
              <a:rPr lang="en-US" altLang="en-US" smtClean="0">
                <a:latin typeface="Calibri" pitchFamily="34" charset="0"/>
              </a:rPr>
              <a:pPr eaLnBrk="1" hangingPunct="1"/>
              <a:t>25</a:t>
            </a:fld>
            <a:endParaRPr lang="en-US" altLang="en-US" smtClean="0">
              <a:latin typeface="Calibri" pitchFamily="34" charset="0"/>
            </a:endParaRPr>
          </a:p>
        </p:txBody>
      </p:sp>
    </p:spTree>
    <p:extLst>
      <p:ext uri="{BB962C8B-B14F-4D97-AF65-F5344CB8AC3E}">
        <p14:creationId xmlns:p14="http://schemas.microsoft.com/office/powerpoint/2010/main" val="288060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6D1C761-E6D6-4C72-963F-1CD2C14BB9B1}" type="slidenum">
              <a:rPr lang="en-US" altLang="en-US" smtClean="0"/>
              <a:pPr eaLnBrk="1" hangingPunct="1">
                <a:spcBef>
                  <a:spcPct val="0"/>
                </a:spcBef>
              </a:pPr>
              <a:t>27</a:t>
            </a:fld>
            <a:endParaRPr lang="en-US" altLang="en-US" smtClean="0"/>
          </a:p>
        </p:txBody>
      </p:sp>
    </p:spTree>
    <p:extLst>
      <p:ext uri="{BB962C8B-B14F-4D97-AF65-F5344CB8AC3E}">
        <p14:creationId xmlns:p14="http://schemas.microsoft.com/office/powerpoint/2010/main" val="3922773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09B4D-526B-4FE3-87F1-E17241A97514}" type="slidenum">
              <a:rPr lang="en-US" smtClean="0"/>
              <a:pPr fontAlgn="base">
                <a:spcBef>
                  <a:spcPct val="0"/>
                </a:spcBef>
                <a:spcAft>
                  <a:spcPct val="0"/>
                </a:spcAft>
              </a:pPr>
              <a:t>28</a:t>
            </a:fld>
            <a:endParaRPr lang="en-US" dirty="0" smtClean="0"/>
          </a:p>
        </p:txBody>
      </p:sp>
    </p:spTree>
    <p:extLst>
      <p:ext uri="{BB962C8B-B14F-4D97-AF65-F5344CB8AC3E}">
        <p14:creationId xmlns:p14="http://schemas.microsoft.com/office/powerpoint/2010/main" val="80332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If a participant is menstruating on the day of enrollment, her entire visit should be rescheduled for after the completion of menses.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If the participant is enrolled and subsequently starts her menses during days 1-7, the pelvic exam and sample collection should continue as long as the participant is comfortable, but the management team should be notified (see also SSP section 8.7).  </a:t>
            </a: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3</a:t>
            </a:fld>
            <a:endParaRPr lang="en-US" dirty="0"/>
          </a:p>
        </p:txBody>
      </p:sp>
    </p:spTree>
    <p:extLst>
      <p:ext uri="{BB962C8B-B14F-4D97-AF65-F5344CB8AC3E}">
        <p14:creationId xmlns:p14="http://schemas.microsoft.com/office/powerpoint/2010/main" val="314384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GB" b="0" dirty="0" smtClean="0">
              <a:ea typeface="ＭＳ Ｐゴシック" pitchFamily="34" charset="-128"/>
            </a:endParaRPr>
          </a:p>
        </p:txBody>
      </p:sp>
    </p:spTree>
    <p:extLst>
      <p:ext uri="{BB962C8B-B14F-4D97-AF65-F5344CB8AC3E}">
        <p14:creationId xmlns:p14="http://schemas.microsoft.com/office/powerpoint/2010/main" val="204429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(Already reviewed during Screening):</a:t>
            </a:r>
          </a:p>
          <a:p>
            <a:r>
              <a:rPr lang="en-US" dirty="0" smtClean="0"/>
              <a:t>-HIV</a:t>
            </a:r>
            <a:r>
              <a:rPr lang="en-US" baseline="0" dirty="0" smtClean="0"/>
              <a:t> Counseling Worksheet </a:t>
            </a:r>
          </a:p>
          <a:p>
            <a:r>
              <a:rPr lang="en-US" baseline="0" dirty="0" smtClean="0"/>
              <a:t>-Contraceptive Counseling Worksheet</a:t>
            </a:r>
          </a:p>
          <a:p>
            <a:endParaRPr lang="en-US" baseline="0" dirty="0" smtClean="0"/>
          </a:p>
          <a:p>
            <a:r>
              <a:rPr lang="en-US" sz="1200" kern="1200" dirty="0" smtClean="0">
                <a:solidFill>
                  <a:schemeClr val="tx1"/>
                </a:solidFill>
                <a:effectLst/>
                <a:latin typeface="+mn-lt"/>
                <a:ea typeface="+mn-ea"/>
                <a:cs typeface="+mn-cs"/>
              </a:rPr>
              <a:t>-Protocol/Product</a:t>
            </a:r>
            <a:r>
              <a:rPr lang="en-US" sz="1200" kern="1200" baseline="0" dirty="0" smtClean="0">
                <a:solidFill>
                  <a:schemeClr val="tx1"/>
                </a:solidFill>
                <a:effectLst/>
                <a:latin typeface="+mn-lt"/>
                <a:ea typeface="+mn-ea"/>
                <a:cs typeface="+mn-cs"/>
              </a:rPr>
              <a:t> Adherence Counseling Worksheet – Details to be review later in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6</a:t>
            </a:fld>
            <a:endParaRPr lang="en-US" dirty="0"/>
          </a:p>
        </p:txBody>
      </p:sp>
    </p:spTree>
    <p:extLst>
      <p:ext uri="{BB962C8B-B14F-4D97-AF65-F5344CB8AC3E}">
        <p14:creationId xmlns:p14="http://schemas.microsoft.com/office/powerpoint/2010/main" val="83271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study site must establish a standard operating procedure that describes how study staff will fulfill this responsibility of confirming eligibility.  This SOP minimally should contain the following elements:</a:t>
            </a:r>
          </a:p>
          <a:p>
            <a:pPr lvl="0"/>
            <a:r>
              <a:rPr lang="en-US" sz="1200" kern="1200" dirty="0" smtClean="0">
                <a:solidFill>
                  <a:schemeClr val="tx1"/>
                </a:solidFill>
                <a:effectLst/>
                <a:latin typeface="+mn-lt"/>
                <a:ea typeface="+mn-ea"/>
                <a:cs typeface="+mn-cs"/>
              </a:rPr>
              <a:t>Eligibility determination procedures, including:</a:t>
            </a:r>
          </a:p>
          <a:p>
            <a:pPr lvl="1"/>
            <a:r>
              <a:rPr lang="en-US" sz="1200" kern="1200" dirty="0" smtClean="0">
                <a:solidFill>
                  <a:schemeClr val="tx1"/>
                </a:solidFill>
                <a:effectLst/>
                <a:latin typeface="+mn-lt"/>
                <a:ea typeface="+mn-ea"/>
                <a:cs typeface="+mn-cs"/>
              </a:rPr>
              <a:t>During-visit eligibility assessment procedures</a:t>
            </a:r>
          </a:p>
          <a:p>
            <a:pPr lvl="1"/>
            <a:r>
              <a:rPr lang="en-US" sz="1200" kern="1200" dirty="0" smtClean="0">
                <a:solidFill>
                  <a:schemeClr val="tx1"/>
                </a:solidFill>
                <a:effectLst/>
                <a:latin typeface="+mn-lt"/>
                <a:ea typeface="+mn-ea"/>
                <a:cs typeface="+mn-cs"/>
              </a:rPr>
              <a:t>Post-screening visit eligibility assessment and confirmation procedures (i.e. review of laboratory results)</a:t>
            </a:r>
          </a:p>
          <a:p>
            <a:pPr lvl="1"/>
            <a:r>
              <a:rPr lang="en-US" sz="1200" kern="1200" dirty="0" smtClean="0">
                <a:solidFill>
                  <a:schemeClr val="tx1"/>
                </a:solidFill>
                <a:effectLst/>
                <a:latin typeface="+mn-lt"/>
                <a:ea typeface="+mn-ea"/>
                <a:cs typeface="+mn-cs"/>
              </a:rPr>
              <a:t>Final confirmation and sign-off procedures prior to enrollment/randomization</a:t>
            </a:r>
          </a:p>
          <a:p>
            <a:pPr lvl="1"/>
            <a:r>
              <a:rPr lang="en-US" sz="1200" kern="1200" dirty="0" smtClean="0">
                <a:solidFill>
                  <a:schemeClr val="tx1"/>
                </a:solidFill>
                <a:effectLst/>
                <a:latin typeface="+mn-lt"/>
                <a:ea typeface="+mn-ea"/>
                <a:cs typeface="+mn-cs"/>
              </a:rPr>
              <a:t>Documentation of each eligibility criteria (met or not met)</a:t>
            </a:r>
          </a:p>
          <a:p>
            <a:pPr lvl="0"/>
            <a:r>
              <a:rPr lang="en-US" sz="1200" kern="1200" dirty="0" smtClean="0">
                <a:solidFill>
                  <a:schemeClr val="tx1"/>
                </a:solidFill>
                <a:effectLst/>
                <a:latin typeface="+mn-lt"/>
                <a:ea typeface="+mn-ea"/>
                <a:cs typeface="+mn-cs"/>
              </a:rPr>
              <a:t>Ethical and human subjects considerations</a:t>
            </a:r>
          </a:p>
          <a:p>
            <a:pPr lvl="0"/>
            <a:r>
              <a:rPr lang="en-US" sz="1200" kern="1200" dirty="0" smtClean="0">
                <a:solidFill>
                  <a:schemeClr val="tx1"/>
                </a:solidFill>
                <a:effectLst/>
                <a:latin typeface="+mn-lt"/>
                <a:ea typeface="+mn-ea"/>
                <a:cs typeface="+mn-cs"/>
              </a:rPr>
              <a:t>Staff responsibilities for all of the above (direct and supervisory)</a:t>
            </a:r>
          </a:p>
          <a:p>
            <a:pPr lvl="0"/>
            <a:r>
              <a:rPr lang="en-US" sz="1200" kern="1200" dirty="0" smtClean="0">
                <a:solidFill>
                  <a:schemeClr val="tx1"/>
                </a:solidFill>
                <a:effectLst/>
                <a:latin typeface="+mn-lt"/>
                <a:ea typeface="+mn-ea"/>
                <a:cs typeface="+mn-cs"/>
              </a:rPr>
              <a:t>QC/QA procedures (if not specified elsewhere)</a:t>
            </a: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7</a:t>
            </a:fld>
            <a:endParaRPr lang="en-US" dirty="0"/>
          </a:p>
        </p:txBody>
      </p:sp>
    </p:spTree>
    <p:extLst>
      <p:ext uri="{BB962C8B-B14F-4D97-AF65-F5344CB8AC3E}">
        <p14:creationId xmlns:p14="http://schemas.microsoft.com/office/powerpoint/2010/main" val="327122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1F6677-BF7B-4DF0-927B-90EC3A778FD7}" type="slidenum">
              <a:rPr lang="en-US" altLang="en-US" smtClean="0">
                <a:solidFill>
                  <a:srgbClr val="000000"/>
                </a:solidFill>
                <a:latin typeface="Times New Roman" pitchFamily="18" charset="0"/>
              </a:rPr>
              <a:pPr eaLnBrk="1" hangingPunct="1"/>
              <a:t>8</a:t>
            </a:fld>
            <a:endParaRPr lang="en-US" alt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pPr eaLnBrk="1" hangingPunct="1">
              <a:spcBef>
                <a:spcPct val="0"/>
              </a:spcBef>
            </a:pPr>
            <a:endParaRPr lang="en-US" altLang="ja-JP" sz="1000" dirty="0" smtClean="0">
              <a:ea typeface="ＭＳ Ｐゴシック" pitchFamily="34" charset="-128"/>
            </a:endParaRPr>
          </a:p>
        </p:txBody>
      </p:sp>
    </p:spTree>
    <p:extLst>
      <p:ext uri="{BB962C8B-B14F-4D97-AF65-F5344CB8AC3E}">
        <p14:creationId xmlns:p14="http://schemas.microsoft.com/office/powerpoint/2010/main" val="356305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0817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Put this in for flow – can mention this form</a:t>
            </a:r>
            <a:r>
              <a:rPr lang="en-US" sz="1200" kern="1200" baseline="0" dirty="0" smtClean="0">
                <a:solidFill>
                  <a:schemeClr val="tx1"/>
                </a:solidFill>
                <a:effectLst/>
                <a:latin typeface="+mn-lt"/>
                <a:ea typeface="+mn-ea"/>
                <a:cs typeface="+mn-cs"/>
              </a:rPr>
              <a:t> will be reviewed in detail by SCHARP later in the presentation.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10</a:t>
            </a:fld>
            <a:endParaRPr lang="en-US" dirty="0"/>
          </a:p>
        </p:txBody>
      </p:sp>
    </p:spTree>
    <p:extLst>
      <p:ext uri="{BB962C8B-B14F-4D97-AF65-F5344CB8AC3E}">
        <p14:creationId xmlns:p14="http://schemas.microsoft.com/office/powerpoint/2010/main" val="2409226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9153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606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55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05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35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9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FFBE94-46C9-4AD6-88C6-2818769D9BED}" type="datetimeFigureOut">
              <a:rPr lang="en-US" smtClean="0"/>
              <a:pPr/>
              <a:t>6/1/2015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4EC392-5887-4372-9AAC-10A979E5FAC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2746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58A276-508C-4949-B345-9E96A48B49A4}" type="slidenum">
              <a:rPr lang="en-US"/>
              <a:pPr>
                <a:defRPr/>
              </a:pPr>
              <a:t>‹#›</a:t>
            </a:fld>
            <a:endParaRPr lang="en-US" dirty="0"/>
          </a:p>
        </p:txBody>
      </p:sp>
    </p:spTree>
    <p:extLst>
      <p:ext uri="{BB962C8B-B14F-4D97-AF65-F5344CB8AC3E}">
        <p14:creationId xmlns:p14="http://schemas.microsoft.com/office/powerpoint/2010/main" val="322367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A3E23BA-B349-47CE-AA4C-3290E973C6B6}" type="datetimeFigureOut">
              <a:rPr lang="en-US">
                <a:solidFill>
                  <a:prstClr val="black">
                    <a:tint val="75000"/>
                  </a:prstClr>
                </a:solidFill>
              </a:rPr>
              <a:pPr>
                <a:defRPr/>
              </a:pPr>
              <a:t>6/1/2015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A5B6429-6ED7-4B0A-99FC-6A29B22D66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543101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sz="5400" b="1" dirty="0" smtClean="0"/>
              <a:t>MTN-028 Enrollment Visit Procedures</a:t>
            </a:r>
            <a:endParaRPr lang="en-US" sz="5400" b="1" dirty="0"/>
          </a:p>
        </p:txBody>
      </p:sp>
      <p:sp>
        <p:nvSpPr>
          <p:cNvPr id="2" name="Subtitle 1"/>
          <p:cNvSpPr>
            <a:spLocks noGrp="1"/>
          </p:cNvSpPr>
          <p:nvPr>
            <p:ph type="subTitle" idx="1"/>
          </p:nvPr>
        </p:nvSpPr>
        <p:spPr>
          <a:xfrm>
            <a:off x="1371600" y="3979596"/>
            <a:ext cx="6400800" cy="1278204"/>
          </a:xfrm>
        </p:spPr>
        <p:txBody>
          <a:bodyPr/>
          <a:lstStyle/>
          <a:p>
            <a:pPr eaLnBrk="1" hangingPunct="1"/>
            <a:r>
              <a:rPr lang="en-US" sz="2800" dirty="0"/>
              <a:t>Phase 1 Pharmacokinetic Trial of Two </a:t>
            </a:r>
            <a:r>
              <a:rPr lang="en-US" sz="2800" dirty="0" err="1"/>
              <a:t>Intravaginal</a:t>
            </a:r>
            <a:r>
              <a:rPr lang="en-US" sz="2800" dirty="0"/>
              <a:t> Rings (IVRs) Containing Different Dose Strengths of </a:t>
            </a:r>
            <a:r>
              <a:rPr lang="en-US" sz="2800" dirty="0" err="1"/>
              <a:t>Vicriviroc</a:t>
            </a:r>
            <a:r>
              <a:rPr lang="en-US" sz="2800" dirty="0"/>
              <a:t> (MK-4176) and MK-2048 </a:t>
            </a:r>
            <a:endParaRPr lang="en-US" altLang="en-US" sz="2800" dirty="0" smtClean="0">
              <a:solidFill>
                <a:schemeClr val="tx1"/>
              </a:solidFill>
            </a:endParaRPr>
          </a:p>
          <a:p>
            <a:pPr eaLnBrk="1" hangingPunct="1"/>
            <a:r>
              <a:rPr lang="en-US" altLang="en-US" sz="2800" dirty="0" smtClean="0">
                <a:solidFill>
                  <a:schemeClr val="tx1"/>
                </a:solidFill>
              </a:rPr>
              <a:t>MTN-028 Study Specific Training</a:t>
            </a:r>
          </a:p>
        </p:txBody>
      </p:sp>
    </p:spTree>
    <p:extLst>
      <p:ext uri="{BB962C8B-B14F-4D97-AF65-F5344CB8AC3E}">
        <p14:creationId xmlns:p14="http://schemas.microsoft.com/office/powerpoint/2010/main" val="57733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Eligibility Confirmation - Signatures</a:t>
            </a:r>
            <a:endParaRPr lang="en-US" sz="4000" dirty="0"/>
          </a:p>
        </p:txBody>
      </p:sp>
      <p:sp>
        <p:nvSpPr>
          <p:cNvPr id="5" name="Rectangle 4"/>
          <p:cNvSpPr/>
          <p:nvPr/>
        </p:nvSpPr>
        <p:spPr>
          <a:xfrm>
            <a:off x="457200" y="1676400"/>
            <a:ext cx="8229600" cy="1938992"/>
          </a:xfrm>
          <a:prstGeom prst="rect">
            <a:avLst/>
          </a:prstGeom>
        </p:spPr>
        <p:txBody>
          <a:bodyPr wrap="square">
            <a:spAutoFit/>
          </a:bodyPr>
          <a:lstStyle/>
          <a:p>
            <a:pPr marL="285750" indent="-285750">
              <a:buFont typeface="Arial" panose="020B0604020202020204" pitchFamily="34" charset="0"/>
              <a:buChar char="•"/>
            </a:pPr>
            <a:r>
              <a:rPr lang="en-US" sz="2000" dirty="0"/>
              <a:t>Once eligibility status is confirmed by reviewing and completing the Eligibility Checklist, document the participant’s eligibility status on the </a:t>
            </a:r>
            <a:r>
              <a:rPr lang="en-US" sz="2000" b="1" i="1" dirty="0"/>
              <a:t>Eligibility Criteria CRF</a:t>
            </a:r>
            <a:r>
              <a:rPr lang="en-US" sz="2000" b="1" i="1" dirty="0" smtClean="0"/>
              <a:t>.</a:t>
            </a:r>
          </a:p>
          <a:p>
            <a:r>
              <a:rPr lang="en-US" sz="2000" b="1" i="1" dirty="0" smtClean="0"/>
              <a:t> </a:t>
            </a:r>
            <a:endParaRPr lang="en-US" sz="2000" dirty="0"/>
          </a:p>
          <a:p>
            <a:pPr marL="285750" indent="-285750">
              <a:buFont typeface="Arial" panose="020B0604020202020204" pitchFamily="34" charset="0"/>
              <a:buChar char="•"/>
            </a:pPr>
            <a:r>
              <a:rPr lang="en-US" sz="2000" b="1" i="1" dirty="0" smtClean="0"/>
              <a:t>Note</a:t>
            </a:r>
            <a:r>
              <a:rPr lang="en-US" sz="2000" i="1" dirty="0"/>
              <a:t>: The </a:t>
            </a:r>
            <a:r>
              <a:rPr lang="en-US" sz="2000" i="1" dirty="0" err="1"/>
              <a:t>IoR</a:t>
            </a:r>
            <a:r>
              <a:rPr lang="en-US" sz="2000" i="1" dirty="0"/>
              <a:t> or designee should complete item 1a and a second staff verifying eligibility must complete item 1b. </a:t>
            </a:r>
            <a:endParaRPr lang="en-US" sz="2000" dirty="0"/>
          </a:p>
        </p:txBody>
      </p:sp>
      <p:pic>
        <p:nvPicPr>
          <p:cNvPr id="6" name="Picture 5"/>
          <p:cNvPicPr>
            <a:picLocks noChangeAspect="1"/>
          </p:cNvPicPr>
          <p:nvPr/>
        </p:nvPicPr>
        <p:blipFill>
          <a:blip r:embed="rId3"/>
          <a:stretch>
            <a:fillRect/>
          </a:stretch>
        </p:blipFill>
        <p:spPr>
          <a:xfrm>
            <a:off x="1905000" y="3653492"/>
            <a:ext cx="4998243" cy="3200696"/>
          </a:xfrm>
          <a:prstGeom prst="rect">
            <a:avLst/>
          </a:prstGeom>
        </p:spPr>
      </p:pic>
    </p:spTree>
    <p:extLst>
      <p:ext uri="{BB962C8B-B14F-4D97-AF65-F5344CB8AC3E}">
        <p14:creationId xmlns:p14="http://schemas.microsoft.com/office/powerpoint/2010/main" val="841088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Randomization/Study Product Dispensation</a:t>
            </a:r>
            <a:endParaRPr lang="en-US" dirty="0"/>
          </a:p>
        </p:txBody>
      </p:sp>
      <p:sp>
        <p:nvSpPr>
          <p:cNvPr id="3" name="Content Placeholder 2"/>
          <p:cNvSpPr>
            <a:spLocks noGrp="1"/>
          </p:cNvSpPr>
          <p:nvPr>
            <p:ph idx="1"/>
          </p:nvPr>
        </p:nvSpPr>
        <p:spPr>
          <a:xfrm>
            <a:off x="457200" y="1600200"/>
            <a:ext cx="8305800" cy="4785232"/>
          </a:xfrm>
        </p:spPr>
        <p:txBody>
          <a:bodyPr/>
          <a:lstStyle/>
          <a:p>
            <a:r>
              <a:rPr lang="en-US" sz="2600" dirty="0" smtClean="0"/>
              <a:t>FSTRF </a:t>
            </a:r>
            <a:r>
              <a:rPr lang="en-US" sz="2600" dirty="0"/>
              <a:t>web randomization </a:t>
            </a:r>
            <a:r>
              <a:rPr lang="en-US" sz="2600" dirty="0" smtClean="0"/>
              <a:t>system will be used for MTN-028 (will be covered during the Participant Randomization section of agenda) </a:t>
            </a:r>
          </a:p>
          <a:p>
            <a:r>
              <a:rPr lang="en-US" sz="2600" b="1" dirty="0" smtClean="0"/>
              <a:t>Randomization </a:t>
            </a:r>
            <a:r>
              <a:rPr lang="en-US" sz="2600" b="1" dirty="0"/>
              <a:t>is the act of enrollment into </a:t>
            </a:r>
            <a:r>
              <a:rPr lang="en-US" sz="2600" b="1" dirty="0" smtClean="0"/>
              <a:t>MTN-028.</a:t>
            </a:r>
            <a:endParaRPr lang="en-US" sz="2600" b="1" dirty="0"/>
          </a:p>
          <a:p>
            <a:pPr lvl="1"/>
            <a:r>
              <a:rPr lang="en-US" sz="2400" dirty="0"/>
              <a:t>Notify the </a:t>
            </a:r>
            <a:r>
              <a:rPr lang="en-US" sz="2400" dirty="0" smtClean="0"/>
              <a:t>MTN-028 </a:t>
            </a:r>
            <a:r>
              <a:rPr lang="en-US" sz="2400" dirty="0"/>
              <a:t>Management Team and PSRT if ineligible participant has inadvertently been enrolled in the </a:t>
            </a:r>
            <a:r>
              <a:rPr lang="en-US" sz="2400" dirty="0" smtClean="0"/>
              <a:t>study</a:t>
            </a:r>
          </a:p>
        </p:txBody>
      </p:sp>
      <p:pic>
        <p:nvPicPr>
          <p:cNvPr id="1026" name="Picture 2" descr="http://www.womenshealthmag.com/files/wh6_uploads/images/nuvaring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853" y="4267200"/>
            <a:ext cx="1890192" cy="15086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5168" y="4419600"/>
            <a:ext cx="6705600" cy="2092881"/>
          </a:xfrm>
          <a:prstGeom prst="rect">
            <a:avLst/>
          </a:prstGeom>
        </p:spPr>
        <p:txBody>
          <a:bodyPr wrap="square">
            <a:spAutoFit/>
          </a:bodyPr>
          <a:lstStyle/>
          <a:p>
            <a:pPr marL="342900" lvl="0" indent="-342900">
              <a:spcBef>
                <a:spcPct val="20000"/>
              </a:spcBef>
              <a:buFont typeface="Arial" charset="0"/>
              <a:buChar char="•"/>
            </a:pPr>
            <a:r>
              <a:rPr lang="en-US" sz="2600" dirty="0">
                <a:solidFill>
                  <a:prstClr val="black"/>
                </a:solidFill>
                <a:latin typeface="Candara"/>
              </a:rPr>
              <a:t>Study Product Dispensation Documentation (Prescription, Accountability Logs), and Chain of Custody Procedures will be covered during </a:t>
            </a:r>
            <a:r>
              <a:rPr lang="en-US" sz="2600" dirty="0">
                <a:solidFill>
                  <a:srgbClr val="8064A2"/>
                </a:solidFill>
                <a:latin typeface="Candara"/>
              </a:rPr>
              <a:t>Study Product Considerations </a:t>
            </a:r>
            <a:r>
              <a:rPr lang="en-US" sz="2600" dirty="0">
                <a:solidFill>
                  <a:prstClr val="black"/>
                </a:solidFill>
                <a:latin typeface="Candara"/>
              </a:rPr>
              <a:t>section of the agenda – stay tuned! </a:t>
            </a:r>
          </a:p>
        </p:txBody>
      </p:sp>
    </p:spTree>
    <p:extLst>
      <p:ext uri="{BB962C8B-B14F-4D97-AF65-F5344CB8AC3E}">
        <p14:creationId xmlns:p14="http://schemas.microsoft.com/office/powerpoint/2010/main" val="27736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57200" y="533400"/>
            <a:ext cx="8229600" cy="838200"/>
          </a:xfrm>
        </p:spPr>
        <p:txBody>
          <a:bodyPr/>
          <a:lstStyle/>
          <a:p>
            <a:pPr eaLnBrk="1" hangingPunct="1"/>
            <a:r>
              <a:rPr lang="en-US" sz="4000" u="sng" dirty="0"/>
              <a:t>After</a:t>
            </a:r>
            <a:r>
              <a:rPr lang="en-US" sz="4000" dirty="0"/>
              <a:t> randomization</a:t>
            </a:r>
            <a:endParaRPr lang="en-US" altLang="en-US" sz="4000" dirty="0" smtClean="0">
              <a:ea typeface="ＭＳ Ｐゴシック" panose="020B0600070205080204" pitchFamily="34" charset="-128"/>
            </a:endParaRPr>
          </a:p>
        </p:txBody>
      </p:sp>
      <p:sp>
        <p:nvSpPr>
          <p:cNvPr id="22531" name="AutoShape 26"/>
          <p:cNvSpPr>
            <a:spLocks noChangeArrowheads="1"/>
          </p:cNvSpPr>
          <p:nvPr/>
        </p:nvSpPr>
        <p:spPr bwMode="auto">
          <a:xfrm>
            <a:off x="1602658" y="1917290"/>
            <a:ext cx="2867025" cy="1066800"/>
          </a:xfrm>
          <a:prstGeom prst="foldedCorner">
            <a:avLst>
              <a:gd name="adj" fmla="val 12500"/>
            </a:avLst>
          </a:prstGeom>
          <a:solidFill>
            <a:schemeClr val="bg2">
              <a:alpha val="45882"/>
            </a:schemeClr>
          </a:solidFill>
          <a:ln w="9525">
            <a:solidFill>
              <a:schemeClr val="tx1"/>
            </a:solidFill>
            <a:round/>
            <a:headEnd/>
            <a:tailEnd/>
          </a:ln>
        </p:spPr>
        <p:txBody>
          <a:bodyPr wrap="none"/>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Administrative</a:t>
            </a:r>
            <a:r>
              <a:rPr lang="en-US" altLang="en-US" sz="2000" b="1" dirty="0"/>
              <a:t>:</a:t>
            </a:r>
          </a:p>
          <a:p>
            <a:pPr eaLnBrk="1" hangingPunct="1">
              <a:buFont typeface="Wingdings" panose="05000000000000000000" pitchFamily="2" charset="2"/>
              <a:buChar char="ü"/>
            </a:pPr>
            <a:r>
              <a:rPr lang="en-US" altLang="en-US" dirty="0" smtClean="0"/>
              <a:t>Reimbursement</a:t>
            </a:r>
            <a:endParaRPr lang="en-US" altLang="en-US" dirty="0"/>
          </a:p>
          <a:p>
            <a:pPr eaLnBrk="1" hangingPunct="1">
              <a:buFont typeface="Wingdings" panose="05000000000000000000" pitchFamily="2" charset="2"/>
              <a:buChar char="ü"/>
            </a:pPr>
            <a:r>
              <a:rPr lang="en-US" altLang="en-US" dirty="0" smtClean="0"/>
              <a:t>Schedule </a:t>
            </a:r>
            <a:r>
              <a:rPr lang="en-US" altLang="en-US" dirty="0"/>
              <a:t>Next </a:t>
            </a:r>
            <a:r>
              <a:rPr lang="en-US" altLang="en-US" dirty="0" smtClean="0"/>
              <a:t>Visit</a:t>
            </a:r>
            <a:endParaRPr lang="en-US" altLang="en-US" dirty="0"/>
          </a:p>
          <a:p>
            <a:pPr eaLnBrk="1" hangingPunct="1"/>
            <a:endParaRPr lang="en-US" altLang="en-US" b="1" dirty="0"/>
          </a:p>
          <a:p>
            <a:pPr eaLnBrk="1" hangingPunct="1"/>
            <a:endParaRPr lang="en-US" altLang="en-US" b="1" dirty="0"/>
          </a:p>
        </p:txBody>
      </p:sp>
      <p:sp>
        <p:nvSpPr>
          <p:cNvPr id="22532" name="AutoShape 27"/>
          <p:cNvSpPr>
            <a:spLocks noChangeArrowheads="1"/>
          </p:cNvSpPr>
          <p:nvPr/>
        </p:nvSpPr>
        <p:spPr bwMode="auto">
          <a:xfrm>
            <a:off x="1600200" y="3103306"/>
            <a:ext cx="2847975" cy="1328584"/>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t>Counseling:</a:t>
            </a:r>
            <a:endParaRPr lang="en-US" altLang="en-US" b="1" dirty="0"/>
          </a:p>
          <a:p>
            <a:pPr eaLnBrk="1" hangingPunct="1">
              <a:buFont typeface="Wingdings" panose="05000000000000000000" pitchFamily="2" charset="2"/>
              <a:buChar char="ü"/>
            </a:pPr>
            <a:r>
              <a:rPr lang="en-US" altLang="en-US" dirty="0" smtClean="0"/>
              <a:t>Protocol/Product </a:t>
            </a:r>
            <a:r>
              <a:rPr lang="en-US" altLang="en-US" i="1" dirty="0" smtClean="0"/>
              <a:t>(if not done prior to randomization)</a:t>
            </a:r>
          </a:p>
          <a:p>
            <a:pPr eaLnBrk="1" hangingPunct="1">
              <a:buFont typeface="Wingdings" panose="05000000000000000000" pitchFamily="2" charset="2"/>
              <a:buChar char="ü"/>
            </a:pPr>
            <a:endParaRPr lang="en-US" altLang="en-US" dirty="0"/>
          </a:p>
          <a:p>
            <a:pPr eaLnBrk="1" hangingPunct="1"/>
            <a:endParaRPr lang="en-US" altLang="en-US" b="1" dirty="0"/>
          </a:p>
        </p:txBody>
      </p:sp>
      <p:sp>
        <p:nvSpPr>
          <p:cNvPr id="22534" name="AutoShape 31"/>
          <p:cNvSpPr>
            <a:spLocks noChangeArrowheads="1"/>
          </p:cNvSpPr>
          <p:nvPr/>
        </p:nvSpPr>
        <p:spPr bwMode="auto">
          <a:xfrm>
            <a:off x="4626846" y="1917290"/>
            <a:ext cx="2843212" cy="990600"/>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Clinical</a:t>
            </a:r>
            <a:r>
              <a:rPr lang="en-US" altLang="en-US" dirty="0"/>
              <a:t>:</a:t>
            </a:r>
          </a:p>
          <a:p>
            <a:pPr eaLnBrk="1" hangingPunct="1">
              <a:buFont typeface="Wingdings" panose="05000000000000000000" pitchFamily="2" charset="2"/>
              <a:buChar char="ü"/>
            </a:pPr>
            <a:r>
              <a:rPr lang="en-US" altLang="en-US" dirty="0" smtClean="0"/>
              <a:t>Exam to check placement of the IVR</a:t>
            </a:r>
            <a:endParaRPr lang="en-US" altLang="en-US" dirty="0" smtClean="0">
              <a:solidFill>
                <a:schemeClr val="bg1">
                  <a:lumMod val="50000"/>
                </a:schemeClr>
              </a:solidFill>
            </a:endParaRPr>
          </a:p>
          <a:p>
            <a:pPr eaLnBrk="1" hangingPunct="1">
              <a:buFont typeface="Wingdings" panose="05000000000000000000" pitchFamily="2" charset="2"/>
              <a:buChar char="ü"/>
            </a:pPr>
            <a:endParaRPr lang="en-US" altLang="en-US" dirty="0" smtClean="0"/>
          </a:p>
          <a:p>
            <a:pPr eaLnBrk="1" hangingPunct="1">
              <a:buFont typeface="Wingdings" panose="05000000000000000000" pitchFamily="2" charset="2"/>
              <a:buNone/>
            </a:pPr>
            <a:endParaRPr lang="en-US" altLang="en-US" dirty="0"/>
          </a:p>
        </p:txBody>
      </p:sp>
      <p:sp>
        <p:nvSpPr>
          <p:cNvPr id="8" name="AutoShape 29"/>
          <p:cNvSpPr>
            <a:spLocks noChangeArrowheads="1"/>
          </p:cNvSpPr>
          <p:nvPr/>
        </p:nvSpPr>
        <p:spPr bwMode="auto">
          <a:xfrm>
            <a:off x="4660107" y="3048000"/>
            <a:ext cx="2738437" cy="2895600"/>
          </a:xfrm>
          <a:prstGeom prst="foldedCorner">
            <a:avLst>
              <a:gd name="adj" fmla="val 7106"/>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Laboratory:</a:t>
            </a:r>
          </a:p>
          <a:p>
            <a:pPr eaLnBrk="1" hangingPunct="1">
              <a:buFont typeface="Wingdings" panose="05000000000000000000" pitchFamily="2" charset="2"/>
              <a:buChar char="ü"/>
            </a:pPr>
            <a:r>
              <a:rPr lang="en-US" altLang="en-US" dirty="0" smtClean="0"/>
              <a:t>Vaginal PK (self-swab) at hour 0 </a:t>
            </a:r>
            <a:r>
              <a:rPr lang="en-US" altLang="en-US" i="1" dirty="0" smtClean="0"/>
              <a:t>(</a:t>
            </a:r>
            <a:r>
              <a:rPr lang="en-US" altLang="en-US" i="1" u="sng" dirty="0" smtClean="0"/>
              <a:t>before</a:t>
            </a:r>
            <a:r>
              <a:rPr lang="en-US" altLang="en-US" i="1" dirty="0" smtClean="0"/>
              <a:t> ring insertion)</a:t>
            </a:r>
          </a:p>
          <a:p>
            <a:pPr eaLnBrk="1" hangingPunct="1">
              <a:buFont typeface="Wingdings" panose="05000000000000000000" pitchFamily="2" charset="2"/>
              <a:buChar char="ü"/>
            </a:pPr>
            <a:r>
              <a:rPr lang="en-US" altLang="en-US" dirty="0" smtClean="0"/>
              <a:t>PK blood collection at hours 1,2,4,6 post-ring insertion</a:t>
            </a:r>
          </a:p>
          <a:p>
            <a:pPr eaLnBrk="1" hangingPunct="1">
              <a:buFont typeface="Wingdings" panose="05000000000000000000" pitchFamily="2" charset="2"/>
              <a:buChar char="ü"/>
            </a:pPr>
            <a:r>
              <a:rPr lang="en-US" altLang="en-US" dirty="0"/>
              <a:t>Vaginal PK </a:t>
            </a:r>
            <a:r>
              <a:rPr lang="en-US" altLang="en-US" dirty="0" smtClean="0"/>
              <a:t>(self swab) at hours 1,2,4,6 post-ring insertion</a:t>
            </a:r>
            <a:endParaRPr lang="en-US" altLang="en-US" dirty="0"/>
          </a:p>
          <a:p>
            <a:pPr eaLnBrk="1" hangingPunct="1"/>
            <a:endParaRPr lang="en-US" altLang="en-US" dirty="0"/>
          </a:p>
          <a:p>
            <a:pPr eaLnBrk="1" hangingPunct="1"/>
            <a:endParaRPr lang="en-US" altLang="en-US" sz="800" dirty="0"/>
          </a:p>
          <a:p>
            <a:pPr eaLnBrk="1" hangingPunct="1"/>
            <a:endParaRPr lang="en-US" altLang="en-US" u="sng" dirty="0"/>
          </a:p>
          <a:p>
            <a:pPr eaLnBrk="1" hangingPunct="1">
              <a:buFont typeface="Wingdings" panose="05000000000000000000" pitchFamily="2" charset="2"/>
              <a:buChar char="ü"/>
            </a:pPr>
            <a:endParaRPr lang="en-US" altLang="en-US" dirty="0"/>
          </a:p>
        </p:txBody>
      </p:sp>
      <p:sp>
        <p:nvSpPr>
          <p:cNvPr id="14" name="AutoShape 31"/>
          <p:cNvSpPr>
            <a:spLocks noChangeArrowheads="1"/>
          </p:cNvSpPr>
          <p:nvPr/>
        </p:nvSpPr>
        <p:spPr bwMode="auto">
          <a:xfrm>
            <a:off x="1600200" y="4553564"/>
            <a:ext cx="2843212" cy="1161436"/>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smtClean="0"/>
              <a:t>Study Product</a:t>
            </a:r>
            <a:r>
              <a:rPr lang="en-US" altLang="en-US" dirty="0" smtClean="0"/>
              <a:t>:</a:t>
            </a:r>
            <a:endParaRPr lang="en-US" altLang="en-US" dirty="0"/>
          </a:p>
          <a:p>
            <a:pPr eaLnBrk="1" hangingPunct="1">
              <a:buFont typeface="Wingdings" panose="05000000000000000000" pitchFamily="2" charset="2"/>
              <a:buChar char="ü"/>
            </a:pPr>
            <a:r>
              <a:rPr lang="en-US" altLang="en-US" dirty="0" smtClean="0"/>
              <a:t>IVR Use Instructions</a:t>
            </a:r>
          </a:p>
          <a:p>
            <a:pPr eaLnBrk="1" hangingPunct="1">
              <a:buFont typeface="Wingdings" panose="05000000000000000000" pitchFamily="2" charset="2"/>
              <a:buChar char="ü"/>
            </a:pPr>
            <a:r>
              <a:rPr lang="en-US" altLang="en-US" dirty="0" smtClean="0"/>
              <a:t>Receive/Insert IVR</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314888800"/>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1848196"/>
            <a:ext cx="2400300" cy="4628804"/>
          </a:xfrm>
        </p:spPr>
        <p:txBody>
          <a:bodyPr>
            <a:normAutofit/>
          </a:bodyPr>
          <a:lstStyle/>
          <a:p>
            <a:r>
              <a:rPr lang="en-US" sz="1800" dirty="0" smtClean="0"/>
              <a:t>Actively </a:t>
            </a:r>
            <a:r>
              <a:rPr lang="en-US" sz="1800" dirty="0"/>
              <a:t>review these instructions with participants, and use visual aids and pelvic models (if available) to help explain ring insertion and removal. </a:t>
            </a:r>
            <a:endParaRPr lang="en-US" sz="1800" dirty="0" smtClean="0"/>
          </a:p>
          <a:p>
            <a:endParaRPr lang="en-US" sz="1800" dirty="0"/>
          </a:p>
          <a:p>
            <a:r>
              <a:rPr lang="en-US" sz="1800" dirty="0" smtClean="0"/>
              <a:t>A </a:t>
            </a:r>
            <a:r>
              <a:rPr lang="en-US" sz="1800" dirty="0"/>
              <a:t>copy of the illustrated instructions should be offered to each participant.  </a:t>
            </a:r>
          </a:p>
          <a:p>
            <a:endParaRPr lang="en-US" sz="1800" dirty="0"/>
          </a:p>
        </p:txBody>
      </p:sp>
      <p:sp>
        <p:nvSpPr>
          <p:cNvPr id="6" name="Title 5"/>
          <p:cNvSpPr>
            <a:spLocks noGrp="1"/>
          </p:cNvSpPr>
          <p:nvPr>
            <p:ph type="title"/>
          </p:nvPr>
        </p:nvSpPr>
        <p:spPr>
          <a:xfrm>
            <a:off x="342900" y="336384"/>
            <a:ext cx="2400300" cy="1340016"/>
          </a:xfrm>
        </p:spPr>
        <p:txBody>
          <a:bodyPr>
            <a:normAutofit fontScale="90000"/>
          </a:bodyPr>
          <a:lstStyle/>
          <a:p>
            <a:r>
              <a:rPr lang="en-US" b="1" dirty="0"/>
              <a:t>IVR Insertion Instructions</a:t>
            </a:r>
          </a:p>
        </p:txBody>
      </p:sp>
      <p:pic>
        <p:nvPicPr>
          <p:cNvPr id="4" name="Picture 3"/>
          <p:cNvPicPr>
            <a:picLocks noChangeAspect="1"/>
          </p:cNvPicPr>
          <p:nvPr/>
        </p:nvPicPr>
        <p:blipFill>
          <a:blip r:embed="rId4"/>
          <a:stretch>
            <a:fillRect/>
          </a:stretch>
        </p:blipFill>
        <p:spPr>
          <a:xfrm>
            <a:off x="3352800" y="19050"/>
            <a:ext cx="5030594" cy="6686550"/>
          </a:xfrm>
          <a:prstGeom prst="rect">
            <a:avLst/>
          </a:prstGeom>
        </p:spPr>
      </p:pic>
    </p:spTree>
    <p:custDataLst>
      <p:tags r:id="rId1"/>
    </p:custDataLst>
    <p:extLst>
      <p:ext uri="{BB962C8B-B14F-4D97-AF65-F5344CB8AC3E}">
        <p14:creationId xmlns:p14="http://schemas.microsoft.com/office/powerpoint/2010/main" val="359849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Insertion</a:t>
            </a:r>
            <a:endParaRPr lang="en-US" dirty="0"/>
          </a:p>
        </p:txBody>
      </p:sp>
      <p:sp>
        <p:nvSpPr>
          <p:cNvPr id="3" name="Content Placeholder 2"/>
          <p:cNvSpPr>
            <a:spLocks noGrp="1"/>
          </p:cNvSpPr>
          <p:nvPr>
            <p:ph idx="1"/>
          </p:nvPr>
        </p:nvSpPr>
        <p:spPr/>
        <p:txBody>
          <a:bodyPr/>
          <a:lstStyle/>
          <a:p>
            <a:r>
              <a:rPr lang="en-US" sz="2400" dirty="0" smtClean="0"/>
              <a:t>REMINDER: collect ‘hour 0’ vaginal PK swab </a:t>
            </a:r>
            <a:r>
              <a:rPr lang="en-US" sz="2400" i="1" u="sng" dirty="0" smtClean="0"/>
              <a:t>prior</a:t>
            </a:r>
            <a:r>
              <a:rPr lang="en-US" sz="2400" dirty="0" smtClean="0"/>
              <a:t> to ring insertion</a:t>
            </a:r>
          </a:p>
          <a:p>
            <a:r>
              <a:rPr lang="en-US" sz="2400" dirty="0" smtClean="0"/>
              <a:t>Difficulties inserting </a:t>
            </a:r>
            <a:r>
              <a:rPr lang="en-US" sz="2400" dirty="0"/>
              <a:t>the </a:t>
            </a:r>
            <a:r>
              <a:rPr lang="en-US" sz="2400" dirty="0" smtClean="0"/>
              <a:t>IVR are </a:t>
            </a:r>
            <a:r>
              <a:rPr lang="en-US" sz="2400" dirty="0"/>
              <a:t>expected to be rare. </a:t>
            </a:r>
            <a:endParaRPr lang="en-US" sz="2400" dirty="0" smtClean="0"/>
          </a:p>
          <a:p>
            <a:r>
              <a:rPr lang="en-US" sz="2400" dirty="0" smtClean="0"/>
              <a:t>Perform </a:t>
            </a:r>
            <a:r>
              <a:rPr lang="en-US" sz="2400" dirty="0"/>
              <a:t>in a private space, with </a:t>
            </a:r>
            <a:r>
              <a:rPr lang="en-US" sz="2400" dirty="0" smtClean="0"/>
              <a:t>staff </a:t>
            </a:r>
            <a:r>
              <a:rPr lang="en-US" sz="2400" dirty="0"/>
              <a:t>standing by in case the participant requests guidance or technical assistance. </a:t>
            </a:r>
            <a:endParaRPr lang="en-US" sz="2400" dirty="0" smtClean="0"/>
          </a:p>
          <a:p>
            <a:r>
              <a:rPr lang="en-US" sz="2400" dirty="0" smtClean="0"/>
              <a:t>It </a:t>
            </a:r>
            <a:r>
              <a:rPr lang="en-US" sz="2400" dirty="0"/>
              <a:t>is recommended that staff also confirm that the participant is able to remove and reinsert the VR. </a:t>
            </a:r>
            <a:endParaRPr lang="en-US" sz="2400" dirty="0" smtClean="0"/>
          </a:p>
          <a:p>
            <a:pPr lvl="1"/>
            <a:r>
              <a:rPr lang="en-US" sz="2000" dirty="0" smtClean="0"/>
              <a:t>This </a:t>
            </a:r>
            <a:r>
              <a:rPr lang="en-US" sz="2000" dirty="0"/>
              <a:t>is to encourage comfort with removal procedures, and additional practice in case the VR is removed or accidentally falls out prior to her next clinic visit. </a:t>
            </a:r>
          </a:p>
          <a:p>
            <a:endParaRPr lang="en-US" dirty="0"/>
          </a:p>
        </p:txBody>
      </p:sp>
      <p:pic>
        <p:nvPicPr>
          <p:cNvPr id="4"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l="4445" t="7527" r="23889" b="8582"/>
          <a:stretch>
            <a:fillRect/>
          </a:stretch>
        </p:blipFill>
        <p:spPr bwMode="auto">
          <a:xfrm>
            <a:off x="6629400" y="5194716"/>
            <a:ext cx="1981200" cy="137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68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Removal Instructions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1800" dirty="0"/>
              <a:t>Before removing the ring, wash and dry your hands. </a:t>
            </a:r>
          </a:p>
          <a:p>
            <a:pPr marL="514350" lvl="0" indent="-514350">
              <a:buFont typeface="+mj-lt"/>
              <a:buAutoNum type="arabicPeriod"/>
            </a:pPr>
            <a:r>
              <a:rPr lang="en-US" sz="1800" dirty="0"/>
              <a:t>Choose a comfortable position (can reference ring insertion instructions for illustrations of different positions). </a:t>
            </a:r>
          </a:p>
          <a:p>
            <a:pPr marL="514350" lvl="0" indent="-514350">
              <a:buFont typeface="+mj-lt"/>
              <a:buAutoNum type="arabicPeriod"/>
            </a:pPr>
            <a:r>
              <a:rPr lang="en-US" sz="1800" dirty="0"/>
              <a:t>Put a finger into your vagina and hook it through the ring. </a:t>
            </a:r>
          </a:p>
          <a:p>
            <a:pPr marL="514350" lvl="0" indent="-514350">
              <a:buFont typeface="+mj-lt"/>
              <a:buAutoNum type="arabicPeriod"/>
            </a:pPr>
            <a:r>
              <a:rPr lang="en-US" sz="1800" dirty="0"/>
              <a:t>Gently pull down and forward to remove the ring. </a:t>
            </a:r>
          </a:p>
          <a:p>
            <a:pPr marL="514350" lvl="0" indent="-514350">
              <a:buFont typeface="+mj-lt"/>
              <a:buAutoNum type="arabicPeriod"/>
            </a:pPr>
            <a:r>
              <a:rPr lang="en-US" sz="1800" dirty="0"/>
              <a:t>If you will be reinserting the ring, follow the ring insertion instructions, and wash your hands when you are done. If you will not be reinserting the ring, continue to steps 6-9 and contact the study clinic. </a:t>
            </a:r>
          </a:p>
          <a:p>
            <a:pPr marL="514350" lvl="0" indent="-514350">
              <a:buFont typeface="+mj-lt"/>
              <a:buAutoNum type="arabicPeriod"/>
            </a:pPr>
            <a:r>
              <a:rPr lang="en-US" sz="1800" dirty="0"/>
              <a:t>Place the used ring in the bag provided by clinic staff or other suitable container if the bag is not available. </a:t>
            </a:r>
          </a:p>
          <a:p>
            <a:pPr marL="514350" lvl="0" indent="-514350">
              <a:buFont typeface="+mj-lt"/>
              <a:buAutoNum type="arabicPeriod"/>
            </a:pPr>
            <a:r>
              <a:rPr lang="en-US" sz="1800" dirty="0"/>
              <a:t>Wash your hands.</a:t>
            </a:r>
          </a:p>
          <a:p>
            <a:pPr marL="514350" lvl="0" indent="-514350">
              <a:buFont typeface="+mj-lt"/>
              <a:buAutoNum type="arabicPeriod"/>
            </a:pPr>
            <a:r>
              <a:rPr lang="en-US" sz="1800" dirty="0"/>
              <a:t>Place used ring and container in a safe and private area out of reach of children or other occupants of the home. </a:t>
            </a:r>
          </a:p>
          <a:p>
            <a:pPr marL="514350" lvl="0" indent="-514350">
              <a:buFont typeface="+mj-lt"/>
              <a:buAutoNum type="arabicPeriod"/>
            </a:pPr>
            <a:r>
              <a:rPr lang="en-US" sz="1800" dirty="0"/>
              <a:t>Bring any used ring (in its container) with you to the clinic during your next study visit</a:t>
            </a:r>
            <a:r>
              <a:rPr lang="en-US" sz="1800" dirty="0" smtClean="0"/>
              <a:t>.</a:t>
            </a:r>
            <a:endParaRPr lang="en-US" sz="1800" dirty="0"/>
          </a:p>
        </p:txBody>
      </p:sp>
    </p:spTree>
    <p:extLst>
      <p:ext uri="{BB962C8B-B14F-4D97-AF65-F5344CB8AC3E}">
        <p14:creationId xmlns:p14="http://schemas.microsoft.com/office/powerpoint/2010/main" val="3177601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to Check Ring Placement</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000" dirty="0"/>
              <a:t>After ring placement, the participant should walk around prior to verification of correct ring placement.</a:t>
            </a:r>
          </a:p>
          <a:p>
            <a:pPr marL="514350" lvl="0" indent="-514350">
              <a:buFont typeface="+mj-lt"/>
              <a:buAutoNum type="arabicPeriod"/>
            </a:pPr>
            <a:r>
              <a:rPr lang="en-US" sz="2000" dirty="0"/>
              <a:t>The participant should then lie comfortably on the examination couch in supine position (on her back).</a:t>
            </a:r>
          </a:p>
          <a:p>
            <a:pPr marL="514350" lvl="0" indent="-514350">
              <a:buFont typeface="+mj-lt"/>
              <a:buAutoNum type="arabicPeriod"/>
            </a:pPr>
            <a:r>
              <a:rPr lang="en-US" sz="2000" dirty="0"/>
              <a:t>Upon genital inspection, the ring must not be visible on the external genitalia. If the ring is visible, the placement is not correct. </a:t>
            </a:r>
          </a:p>
          <a:p>
            <a:pPr marL="514350" lvl="0" indent="-514350">
              <a:buFont typeface="+mj-lt"/>
              <a:buAutoNum type="arabicPeriod"/>
            </a:pPr>
            <a:r>
              <a:rPr lang="en-US" sz="2000" dirty="0"/>
              <a:t>The ring should not press on the urethra. </a:t>
            </a:r>
          </a:p>
          <a:p>
            <a:pPr marL="514350" lvl="0" indent="-514350">
              <a:buFont typeface="+mj-lt"/>
              <a:buAutoNum type="arabicPeriod"/>
            </a:pPr>
            <a:r>
              <a:rPr lang="en-US" sz="2000" dirty="0"/>
              <a:t>On digital examination, the ring must be placed at least 2cm above the </a:t>
            </a:r>
            <a:r>
              <a:rPr lang="en-US" sz="2000" dirty="0" err="1"/>
              <a:t>introitus</a:t>
            </a:r>
            <a:r>
              <a:rPr lang="en-US" sz="2000" dirty="0"/>
              <a:t> beyond the </a:t>
            </a:r>
            <a:r>
              <a:rPr lang="en-US" sz="2000" dirty="0" err="1"/>
              <a:t>Levator</a:t>
            </a:r>
            <a:r>
              <a:rPr lang="en-US" sz="2000" dirty="0"/>
              <a:t> </a:t>
            </a:r>
            <a:r>
              <a:rPr lang="en-US" sz="2000" dirty="0" err="1"/>
              <a:t>Ani</a:t>
            </a:r>
            <a:r>
              <a:rPr lang="en-US" sz="2000" dirty="0"/>
              <a:t> muscle. </a:t>
            </a:r>
          </a:p>
          <a:p>
            <a:pPr marL="514350" lvl="0" indent="-514350">
              <a:buFont typeface="+mj-lt"/>
              <a:buAutoNum type="arabicPeriod"/>
            </a:pPr>
            <a:r>
              <a:rPr lang="en-US" sz="2000" dirty="0"/>
              <a:t>If, on inspection, the ring is found to be inserted incorrectly, the ring should be removed and reinserted correctly by the participant or the study clinician.</a:t>
            </a:r>
          </a:p>
          <a:p>
            <a:pPr marL="0" indent="0">
              <a:buNone/>
            </a:pPr>
            <a:endParaRPr lang="en-US" dirty="0"/>
          </a:p>
        </p:txBody>
      </p:sp>
    </p:spTree>
    <p:extLst>
      <p:ext uri="{BB962C8B-B14F-4D97-AF65-F5344CB8AC3E}">
        <p14:creationId xmlns:p14="http://schemas.microsoft.com/office/powerpoint/2010/main" val="667738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Product/Protocol Adherence Counseling</a:t>
            </a:r>
            <a:endParaRPr lang="en-US" dirty="0"/>
          </a:p>
        </p:txBody>
      </p:sp>
      <p:sp>
        <p:nvSpPr>
          <p:cNvPr id="3" name="Content Placeholder 2"/>
          <p:cNvSpPr>
            <a:spLocks noGrp="1"/>
          </p:cNvSpPr>
          <p:nvPr>
            <p:ph idx="1"/>
          </p:nvPr>
        </p:nvSpPr>
        <p:spPr>
          <a:xfrm>
            <a:off x="457200" y="1691768"/>
            <a:ext cx="8229600" cy="4785232"/>
          </a:xfrm>
        </p:spPr>
        <p:txBody>
          <a:bodyPr/>
          <a:lstStyle/>
          <a:p>
            <a:r>
              <a:rPr lang="en-US" sz="2800" dirty="0" smtClean="0"/>
              <a:t>Important </a:t>
            </a:r>
            <a:r>
              <a:rPr lang="en-US" sz="2800" dirty="0"/>
              <a:t>that </a:t>
            </a:r>
            <a:r>
              <a:rPr lang="en-US" sz="2800" dirty="0" smtClean="0"/>
              <a:t>adherence be </a:t>
            </a:r>
            <a:r>
              <a:rPr lang="en-US" sz="2800" dirty="0"/>
              <a:t>addressed using a neutral approach, so as </a:t>
            </a:r>
            <a:r>
              <a:rPr lang="en-US" sz="2800" dirty="0" smtClean="0"/>
              <a:t>to </a:t>
            </a:r>
            <a:r>
              <a:rPr lang="en-US" sz="2800" dirty="0"/>
              <a:t>leave the participant feeling comfortable/free with discussing instances of non-adherence. </a:t>
            </a:r>
            <a:endParaRPr lang="en-US" sz="2800" dirty="0" smtClean="0"/>
          </a:p>
          <a:p>
            <a:r>
              <a:rPr lang="en-US" sz="2800" dirty="0" smtClean="0"/>
              <a:t>Participants </a:t>
            </a:r>
            <a:r>
              <a:rPr lang="en-US" sz="2800" dirty="0"/>
              <a:t>should be encouraged to ask questions and raise issues or problems at any time. </a:t>
            </a:r>
            <a:endParaRPr lang="en-US" sz="2800" dirty="0" smtClean="0"/>
          </a:p>
          <a:p>
            <a:r>
              <a:rPr lang="en-US" sz="2800" dirty="0" smtClean="0"/>
              <a:t>Participants </a:t>
            </a:r>
            <a:r>
              <a:rPr lang="en-US" sz="2800" dirty="0"/>
              <a:t>should </a:t>
            </a:r>
            <a:r>
              <a:rPr lang="en-US" sz="2800" dirty="0" smtClean="0"/>
              <a:t>be </a:t>
            </a:r>
            <a:r>
              <a:rPr lang="en-US" sz="2800" dirty="0"/>
              <a:t>encouraged to pay attention to their </a:t>
            </a:r>
            <a:r>
              <a:rPr lang="en-US" sz="2800" dirty="0" smtClean="0"/>
              <a:t>ring use experiences during the study, </a:t>
            </a:r>
            <a:r>
              <a:rPr lang="en-US" sz="2800" dirty="0"/>
              <a:t>and to share these experiences with staff.  </a:t>
            </a:r>
          </a:p>
          <a:p>
            <a:pPr marL="0" indent="0">
              <a:buNone/>
            </a:pPr>
            <a:endParaRPr lang="en-US" dirty="0"/>
          </a:p>
        </p:txBody>
      </p:sp>
    </p:spTree>
    <p:extLst>
      <p:ext uri="{BB962C8B-B14F-4D97-AF65-F5344CB8AC3E}">
        <p14:creationId xmlns:p14="http://schemas.microsoft.com/office/powerpoint/2010/main" val="2032689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69939" y="2057400"/>
            <a:ext cx="2400300" cy="4672930"/>
          </a:xfrm>
        </p:spPr>
        <p:txBody>
          <a:bodyPr>
            <a:normAutofit fontScale="77500" lnSpcReduction="20000"/>
          </a:bodyPr>
          <a:lstStyle/>
          <a:p>
            <a:r>
              <a:rPr lang="en-US" sz="2400" dirty="0" smtClean="0"/>
              <a:t>Overview of the minimum </a:t>
            </a:r>
            <a:r>
              <a:rPr lang="en-US" sz="2400" dirty="0"/>
              <a:t>requirements for </a:t>
            </a:r>
            <a:r>
              <a:rPr lang="en-US" sz="2400" dirty="0" smtClean="0"/>
              <a:t>protocol adherence counseling sessions </a:t>
            </a:r>
          </a:p>
          <a:p>
            <a:endParaRPr lang="en-US" sz="2400" dirty="0"/>
          </a:p>
          <a:p>
            <a:r>
              <a:rPr lang="en-US" sz="2400" dirty="0" smtClean="0"/>
              <a:t>Review of how to use the ring, what do if the ring comes out, and the prohibited medications, products and practices during study participation.</a:t>
            </a:r>
          </a:p>
          <a:p>
            <a:endParaRPr lang="en-US" sz="2400" dirty="0"/>
          </a:p>
          <a:p>
            <a:r>
              <a:rPr lang="en-US" sz="2400" dirty="0" smtClean="0"/>
              <a:t>Mark each item reviewed with participant</a:t>
            </a:r>
            <a:endParaRPr lang="en-US" sz="2400" dirty="0"/>
          </a:p>
          <a:p>
            <a:endParaRPr lang="en-US" sz="2000" dirty="0" smtClean="0"/>
          </a:p>
          <a:p>
            <a:endParaRPr lang="en-US" sz="2000" dirty="0"/>
          </a:p>
          <a:p>
            <a:endParaRPr lang="en-US" sz="2000" dirty="0" smtClean="0"/>
          </a:p>
        </p:txBody>
      </p:sp>
      <p:sp>
        <p:nvSpPr>
          <p:cNvPr id="10" name="Title 9"/>
          <p:cNvSpPr>
            <a:spLocks noGrp="1"/>
          </p:cNvSpPr>
          <p:nvPr>
            <p:ph type="title"/>
          </p:nvPr>
        </p:nvSpPr>
        <p:spPr>
          <a:xfrm>
            <a:off x="141339" y="228600"/>
            <a:ext cx="2857500" cy="1615441"/>
          </a:xfrm>
        </p:spPr>
        <p:txBody>
          <a:bodyPr>
            <a:noAutofit/>
          </a:bodyPr>
          <a:lstStyle/>
          <a:p>
            <a:pPr algn="ctr"/>
            <a:r>
              <a:rPr lang="en-US" sz="2400" dirty="0"/>
              <a:t>Protocol and Product Adherence Counseling </a:t>
            </a:r>
            <a:r>
              <a:rPr lang="en-US" sz="2400" dirty="0" smtClean="0"/>
              <a:t>Worksheet (1)</a:t>
            </a:r>
            <a:endParaRPr lang="en-US" sz="2400" dirty="0"/>
          </a:p>
        </p:txBody>
      </p:sp>
      <p:pic>
        <p:nvPicPr>
          <p:cNvPr id="3" name="Picture 2"/>
          <p:cNvPicPr>
            <a:picLocks noChangeAspect="1"/>
          </p:cNvPicPr>
          <p:nvPr/>
        </p:nvPicPr>
        <p:blipFill>
          <a:blip r:embed="rId4"/>
          <a:stretch>
            <a:fillRect/>
          </a:stretch>
        </p:blipFill>
        <p:spPr>
          <a:xfrm>
            <a:off x="3581400" y="0"/>
            <a:ext cx="4930006" cy="6457950"/>
          </a:xfrm>
          <a:prstGeom prst="rect">
            <a:avLst/>
          </a:prstGeom>
        </p:spPr>
      </p:pic>
    </p:spTree>
    <p:custDataLst>
      <p:tags r:id="rId1"/>
    </p:custDataLst>
    <p:extLst>
      <p:ext uri="{BB962C8B-B14F-4D97-AF65-F5344CB8AC3E}">
        <p14:creationId xmlns:p14="http://schemas.microsoft.com/office/powerpoint/2010/main" val="4243048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1339" y="228600"/>
            <a:ext cx="2857500" cy="1615441"/>
          </a:xfrm>
        </p:spPr>
        <p:txBody>
          <a:bodyPr>
            <a:noAutofit/>
          </a:bodyPr>
          <a:lstStyle/>
          <a:p>
            <a:pPr algn="ctr"/>
            <a:r>
              <a:rPr lang="en-US" sz="2400" dirty="0"/>
              <a:t>Protocol and Product Adherence Counseling </a:t>
            </a:r>
            <a:r>
              <a:rPr lang="en-US" sz="2400" dirty="0" smtClean="0"/>
              <a:t>Worksheet (2)</a:t>
            </a:r>
            <a:endParaRPr lang="en-US" sz="2400" dirty="0"/>
          </a:p>
        </p:txBody>
      </p:sp>
      <p:pic>
        <p:nvPicPr>
          <p:cNvPr id="3" name="Picture 2"/>
          <p:cNvPicPr>
            <a:picLocks noChangeAspect="1"/>
          </p:cNvPicPr>
          <p:nvPr/>
        </p:nvPicPr>
        <p:blipFill>
          <a:blip r:embed="rId4"/>
          <a:stretch>
            <a:fillRect/>
          </a:stretch>
        </p:blipFill>
        <p:spPr>
          <a:xfrm>
            <a:off x="3276600" y="381000"/>
            <a:ext cx="5516585" cy="5642919"/>
          </a:xfrm>
          <a:prstGeom prst="rect">
            <a:avLst/>
          </a:prstGeom>
        </p:spPr>
      </p:pic>
      <p:sp>
        <p:nvSpPr>
          <p:cNvPr id="4" name="Oval 3"/>
          <p:cNvSpPr/>
          <p:nvPr/>
        </p:nvSpPr>
        <p:spPr>
          <a:xfrm>
            <a:off x="3001985" y="3669964"/>
            <a:ext cx="5791200" cy="219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8"/>
          <p:cNvSpPr txBox="1">
            <a:spLocks/>
          </p:cNvSpPr>
          <p:nvPr/>
        </p:nvSpPr>
        <p:spPr bwMode="auto">
          <a:xfrm>
            <a:off x="141338" y="1981200"/>
            <a:ext cx="2982861" cy="467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fontAlgn="base">
              <a:spcBef>
                <a:spcPct val="20000"/>
              </a:spcBef>
              <a:spcAft>
                <a:spcPct val="0"/>
              </a:spcAft>
              <a:buFont typeface="Arial" charset="0"/>
              <a:buNone/>
              <a:defRPr sz="1500" kern="1200">
                <a:solidFill>
                  <a:srgbClr val="FFFFFF"/>
                </a:solidFill>
                <a:latin typeface="+mn-lt"/>
                <a:ea typeface="+mn-ea"/>
                <a:cs typeface="+mn-cs"/>
              </a:defRPr>
            </a:lvl1pPr>
            <a:lvl2pPr marL="457200" indent="0" algn="l" rtl="0" fontAlgn="base">
              <a:spcBef>
                <a:spcPct val="20000"/>
              </a:spcBef>
              <a:spcAft>
                <a:spcPct val="0"/>
              </a:spcAft>
              <a:buFont typeface="Arial" charset="0"/>
              <a:buNone/>
              <a:defRPr sz="1200"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000"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900"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200" u="sng" dirty="0" smtClean="0"/>
              <a:t>Counseling Notes: </a:t>
            </a:r>
          </a:p>
          <a:p>
            <a:pPr marL="342900" indent="-342900">
              <a:buFont typeface="Arial" panose="020B0604020202020204" pitchFamily="34" charset="0"/>
              <a:buChar char="•"/>
            </a:pPr>
            <a:r>
              <a:rPr lang="en-US" sz="2200" dirty="0" smtClean="0"/>
              <a:t>Does </a:t>
            </a:r>
            <a:r>
              <a:rPr lang="en-US" sz="2200" dirty="0"/>
              <a:t>the participant anticipate having any difficulties or have concerns? </a:t>
            </a:r>
            <a:endParaRPr lang="en-US" sz="2200" dirty="0" smtClean="0"/>
          </a:p>
          <a:p>
            <a:pPr marL="342900" indent="-342900">
              <a:buFont typeface="Arial" panose="020B0604020202020204" pitchFamily="34" charset="0"/>
              <a:buChar char="•"/>
            </a:pPr>
            <a:r>
              <a:rPr lang="en-US" sz="2200" dirty="0" smtClean="0"/>
              <a:t>Was </a:t>
            </a:r>
            <a:r>
              <a:rPr lang="en-US" sz="2200" dirty="0"/>
              <a:t>she able to insert the ring? </a:t>
            </a:r>
            <a:endParaRPr lang="en-US" sz="2200" dirty="0" smtClean="0"/>
          </a:p>
          <a:p>
            <a:pPr marL="342900" indent="-342900">
              <a:buFont typeface="Arial" panose="020B0604020202020204" pitchFamily="34" charset="0"/>
              <a:buChar char="•"/>
            </a:pPr>
            <a:r>
              <a:rPr lang="en-US" sz="2200" dirty="0" smtClean="0"/>
              <a:t>Does </a:t>
            </a:r>
            <a:r>
              <a:rPr lang="en-US" sz="2200" dirty="0"/>
              <a:t>she have any concerns about wearing the ring at home? </a:t>
            </a:r>
            <a:endParaRPr lang="en-US" sz="2200" dirty="0" smtClean="0"/>
          </a:p>
          <a:p>
            <a:pPr marL="342900" indent="-342900">
              <a:buFont typeface="Arial" panose="020B0604020202020204" pitchFamily="34" charset="0"/>
              <a:buChar char="•"/>
            </a:pPr>
            <a:r>
              <a:rPr lang="en-US" sz="2200" dirty="0" smtClean="0"/>
              <a:t>Would </a:t>
            </a:r>
            <a:r>
              <a:rPr lang="en-US" sz="2200" dirty="0"/>
              <a:t>she like any additional information or instructions? </a:t>
            </a:r>
          </a:p>
          <a:p>
            <a:endParaRPr lang="en-US" sz="2000" dirty="0" smtClean="0"/>
          </a:p>
          <a:p>
            <a:endParaRPr lang="en-US" sz="2000" dirty="0" smtClean="0"/>
          </a:p>
          <a:p>
            <a:endParaRPr lang="en-US" sz="2000" dirty="0" smtClean="0"/>
          </a:p>
        </p:txBody>
      </p:sp>
    </p:spTree>
    <p:custDataLst>
      <p:tags r:id="rId1"/>
    </p:custDataLst>
    <p:extLst>
      <p:ext uri="{BB962C8B-B14F-4D97-AF65-F5344CB8AC3E}">
        <p14:creationId xmlns:p14="http://schemas.microsoft.com/office/powerpoint/2010/main" val="39231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r>
              <a:rPr lang="en-US" sz="3600" b="1" dirty="0" smtClean="0"/>
              <a:t>References</a:t>
            </a:r>
          </a:p>
        </p:txBody>
      </p:sp>
      <p:sp>
        <p:nvSpPr>
          <p:cNvPr id="3" name="Content Placeholder 2"/>
          <p:cNvSpPr>
            <a:spLocks noGrp="1"/>
          </p:cNvSpPr>
          <p:nvPr>
            <p:ph idx="1"/>
          </p:nvPr>
        </p:nvSpPr>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sp>
        <p:nvSpPr>
          <p:cNvPr id="20485" name="Content Placeholder 2"/>
          <p:cNvSpPr txBox="1">
            <a:spLocks/>
          </p:cNvSpPr>
          <p:nvPr/>
        </p:nvSpPr>
        <p:spPr bwMode="auto">
          <a:xfrm>
            <a:off x="433388"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Arial" charset="0"/>
              </a:defRPr>
            </a:lvl1pPr>
            <a:lvl2pPr marL="469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2"/>
              </a:buClr>
              <a:buSzPct val="70000"/>
              <a:buFont typeface="Wingdings" pitchFamily="2" charset="2"/>
              <a:buChar char="o"/>
              <a:defRPr/>
            </a:pPr>
            <a:r>
              <a:rPr lang="en-US" sz="2800" dirty="0" smtClean="0"/>
              <a:t>Protocol Section 7.3 (Enrollment)</a:t>
            </a:r>
          </a:p>
          <a:p>
            <a:pPr>
              <a:spcBef>
                <a:spcPct val="20000"/>
              </a:spcBef>
              <a:buClr>
                <a:schemeClr val="bg2"/>
              </a:buClr>
              <a:buSzPct val="70000"/>
              <a:buFont typeface="Wingdings" pitchFamily="2" charset="2"/>
              <a:buChar char="o"/>
              <a:defRPr/>
            </a:pPr>
            <a:r>
              <a:rPr lang="en-US" sz="2800" dirty="0"/>
              <a:t>SSP </a:t>
            </a:r>
            <a:r>
              <a:rPr lang="en-US" sz="2800" dirty="0" smtClean="0"/>
              <a:t>Section </a:t>
            </a:r>
            <a:r>
              <a:rPr lang="en-US" sz="2800" dirty="0"/>
              <a:t>4: Study </a:t>
            </a:r>
            <a:r>
              <a:rPr lang="en-US" sz="2800" dirty="0" smtClean="0"/>
              <a:t>Procedures</a:t>
            </a:r>
          </a:p>
          <a:p>
            <a:pPr>
              <a:spcBef>
                <a:spcPct val="20000"/>
              </a:spcBef>
              <a:buClr>
                <a:schemeClr val="bg2"/>
              </a:buClr>
              <a:buSzPct val="70000"/>
              <a:buFont typeface="Wingdings" pitchFamily="2" charset="2"/>
              <a:buChar char="o"/>
              <a:defRPr/>
            </a:pPr>
            <a:r>
              <a:rPr lang="en-US" sz="2800" dirty="0" smtClean="0"/>
              <a:t>SSP Section 6: Web Randomization</a:t>
            </a:r>
          </a:p>
          <a:p>
            <a:pPr>
              <a:spcBef>
                <a:spcPct val="20000"/>
              </a:spcBef>
              <a:buClr>
                <a:schemeClr val="bg2"/>
              </a:buClr>
              <a:buSzPct val="70000"/>
              <a:buFont typeface="Wingdings" pitchFamily="2" charset="2"/>
              <a:buChar char="o"/>
              <a:defRPr/>
            </a:pPr>
            <a:r>
              <a:rPr lang="en-US" sz="2800" dirty="0" smtClean="0"/>
              <a:t>SSP Section </a:t>
            </a:r>
            <a:r>
              <a:rPr lang="en-US" sz="2800" dirty="0"/>
              <a:t>7: Study Product Considerations for Non-Pharmacy </a:t>
            </a:r>
            <a:r>
              <a:rPr lang="en-US" sz="2800" dirty="0" smtClean="0"/>
              <a:t>Staff</a:t>
            </a:r>
          </a:p>
          <a:p>
            <a:pPr>
              <a:spcBef>
                <a:spcPct val="20000"/>
              </a:spcBef>
              <a:buClr>
                <a:schemeClr val="bg2"/>
              </a:buClr>
              <a:buSzPct val="70000"/>
              <a:buFont typeface="Wingdings" pitchFamily="2" charset="2"/>
              <a:buChar char="o"/>
              <a:defRPr/>
            </a:pPr>
            <a:r>
              <a:rPr lang="en-US" sz="2800" dirty="0" smtClean="0"/>
              <a:t>Section </a:t>
            </a:r>
            <a:r>
              <a:rPr lang="en-US" sz="2800" dirty="0"/>
              <a:t>9: Laboratory </a:t>
            </a:r>
            <a:r>
              <a:rPr lang="en-US" sz="2800" dirty="0" smtClean="0"/>
              <a:t>Considerations</a:t>
            </a:r>
          </a:p>
          <a:p>
            <a:pPr>
              <a:spcBef>
                <a:spcPct val="20000"/>
              </a:spcBef>
              <a:buClr>
                <a:schemeClr val="bg2"/>
              </a:buClr>
              <a:buSzPct val="70000"/>
              <a:buFont typeface="Wingdings" pitchFamily="2" charset="2"/>
              <a:buChar char="o"/>
              <a:defRPr/>
            </a:pPr>
            <a:r>
              <a:rPr lang="en-US" sz="2800" dirty="0" smtClean="0"/>
              <a:t>Section 10: </a:t>
            </a:r>
            <a:r>
              <a:rPr lang="en-US" sz="2800" dirty="0"/>
              <a:t>Counseling </a:t>
            </a:r>
            <a:r>
              <a:rPr lang="en-US" sz="2800" dirty="0" smtClean="0"/>
              <a:t>Considerations</a:t>
            </a:r>
          </a:p>
          <a:p>
            <a:pPr>
              <a:spcBef>
                <a:spcPct val="20000"/>
              </a:spcBef>
              <a:buClr>
                <a:schemeClr val="bg2"/>
              </a:buClr>
              <a:buSzPct val="70000"/>
              <a:buFont typeface="Wingdings" pitchFamily="2" charset="2"/>
              <a:buChar char="o"/>
              <a:defRPr/>
            </a:pPr>
            <a:r>
              <a:rPr lang="en-US" sz="2800" dirty="0" smtClean="0"/>
              <a:t>Section 11: Behavioral Measures</a:t>
            </a:r>
          </a:p>
          <a:p>
            <a:pPr>
              <a:spcBef>
                <a:spcPct val="20000"/>
              </a:spcBef>
              <a:buClr>
                <a:schemeClr val="bg2"/>
              </a:buClr>
              <a:buSzPct val="70000"/>
              <a:buFont typeface="Wingdings" pitchFamily="2" charset="2"/>
              <a:buChar char="o"/>
              <a:defRPr/>
            </a:pPr>
            <a:r>
              <a:rPr lang="en-US" sz="2800" dirty="0" smtClean="0"/>
              <a:t>Section </a:t>
            </a:r>
            <a:r>
              <a:rPr lang="en-US" sz="2800" dirty="0"/>
              <a:t>12: Data Collection </a:t>
            </a:r>
            <a:endParaRPr lang="en-US" sz="2800" dirty="0" smtClean="0"/>
          </a:p>
          <a:p>
            <a:pPr lvl="1">
              <a:spcBef>
                <a:spcPct val="20000"/>
              </a:spcBef>
              <a:buClr>
                <a:schemeClr val="bg2"/>
              </a:buClr>
              <a:buSzPct val="70000"/>
              <a:defRPr/>
            </a:pPr>
            <a:endParaRPr lang="en-US" sz="3200" dirty="0" smtClean="0"/>
          </a:p>
          <a:p>
            <a:pPr lvl="1">
              <a:spcBef>
                <a:spcPct val="20000"/>
              </a:spcBef>
              <a:buClr>
                <a:schemeClr val="accent2"/>
              </a:buClr>
              <a:buSzPct val="75000"/>
              <a:buFont typeface="Wingdings" pitchFamily="2" charset="2"/>
              <a:buNone/>
              <a:defRPr/>
            </a:pPr>
            <a:endParaRPr lang="en-US" sz="2800" dirty="0" smtClean="0"/>
          </a:p>
        </p:txBody>
      </p:sp>
    </p:spTree>
    <p:extLst>
      <p:ext uri="{BB962C8B-B14F-4D97-AF65-F5344CB8AC3E}">
        <p14:creationId xmlns:p14="http://schemas.microsoft.com/office/powerpoint/2010/main" val="156842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2152996"/>
            <a:ext cx="2400300" cy="4628804"/>
          </a:xfrm>
        </p:spPr>
        <p:txBody>
          <a:bodyPr>
            <a:normAutofit/>
          </a:bodyPr>
          <a:lstStyle/>
          <a:p>
            <a:r>
              <a:rPr lang="en-US" sz="2400" dirty="0" smtClean="0"/>
              <a:t>Summarizes </a:t>
            </a:r>
            <a:r>
              <a:rPr lang="en-US" sz="2400" u="sng" dirty="0" smtClean="0"/>
              <a:t>key counseling messages</a:t>
            </a:r>
            <a:r>
              <a:rPr lang="en-US" sz="2400" dirty="0"/>
              <a:t> </a:t>
            </a:r>
            <a:r>
              <a:rPr lang="en-US" sz="2400" dirty="0" smtClean="0"/>
              <a:t>in a format that is available for participant to take home.  </a:t>
            </a:r>
            <a:endParaRPr lang="en-US" sz="2400" dirty="0"/>
          </a:p>
        </p:txBody>
      </p:sp>
      <p:sp>
        <p:nvSpPr>
          <p:cNvPr id="6" name="Title 5"/>
          <p:cNvSpPr>
            <a:spLocks noGrp="1"/>
          </p:cNvSpPr>
          <p:nvPr>
            <p:ph type="title"/>
          </p:nvPr>
        </p:nvSpPr>
        <p:spPr>
          <a:xfrm>
            <a:off x="342900" y="914400"/>
            <a:ext cx="2552700" cy="1123335"/>
          </a:xfrm>
        </p:spPr>
        <p:txBody>
          <a:bodyPr>
            <a:noAutofit/>
          </a:bodyPr>
          <a:lstStyle/>
          <a:p>
            <a:r>
              <a:rPr lang="en-US" sz="2400" b="1" dirty="0" smtClean="0"/>
              <a:t>Protocol/Product Adherence: Important Information Sheet</a:t>
            </a:r>
            <a:endParaRPr lang="en-US" sz="2400" b="1" dirty="0"/>
          </a:p>
        </p:txBody>
      </p:sp>
      <p:pic>
        <p:nvPicPr>
          <p:cNvPr id="4" name="Picture 3"/>
          <p:cNvPicPr>
            <a:picLocks noChangeAspect="1"/>
          </p:cNvPicPr>
          <p:nvPr/>
        </p:nvPicPr>
        <p:blipFill>
          <a:blip r:embed="rId4"/>
          <a:stretch>
            <a:fillRect/>
          </a:stretch>
        </p:blipFill>
        <p:spPr>
          <a:xfrm>
            <a:off x="3124200" y="1"/>
            <a:ext cx="5943600" cy="6858000"/>
          </a:xfrm>
          <a:prstGeom prst="rect">
            <a:avLst/>
          </a:prstGeom>
        </p:spPr>
      </p:pic>
    </p:spTree>
    <p:custDataLst>
      <p:tags r:id="rId1"/>
    </p:custDataLst>
    <p:extLst>
      <p:ext uri="{BB962C8B-B14F-4D97-AF65-F5344CB8AC3E}">
        <p14:creationId xmlns:p14="http://schemas.microsoft.com/office/powerpoint/2010/main" val="2317756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PK Collections</a:t>
            </a:r>
            <a:endParaRPr lang="en-US" dirty="0"/>
          </a:p>
        </p:txBody>
      </p:sp>
      <p:sp>
        <p:nvSpPr>
          <p:cNvPr id="3" name="Content Placeholder 2"/>
          <p:cNvSpPr>
            <a:spLocks noGrp="1"/>
          </p:cNvSpPr>
          <p:nvPr>
            <p:ph idx="1"/>
          </p:nvPr>
        </p:nvSpPr>
        <p:spPr/>
        <p:txBody>
          <a:bodyPr/>
          <a:lstStyle/>
          <a:p>
            <a:r>
              <a:rPr lang="en-US" dirty="0" smtClean="0"/>
              <a:t>After ring insertion, serial collection of Blood and Vaginal Swab will occur at hours 1, 2, 4, and 6</a:t>
            </a:r>
          </a:p>
          <a:p>
            <a:r>
              <a:rPr lang="en-US" dirty="0" smtClean="0"/>
              <a:t>Detailed guidance regarding these procedures will be covered during the </a:t>
            </a:r>
            <a:r>
              <a:rPr lang="en-US" dirty="0" smtClean="0">
                <a:solidFill>
                  <a:schemeClr val="accent4"/>
                </a:solidFill>
              </a:rPr>
              <a:t>Laboratory Considerations </a:t>
            </a:r>
            <a:r>
              <a:rPr lang="en-US" dirty="0" smtClean="0"/>
              <a:t>section of the training.</a:t>
            </a:r>
          </a:p>
        </p:txBody>
      </p:sp>
    </p:spTree>
    <p:extLst>
      <p:ext uri="{BB962C8B-B14F-4D97-AF65-F5344CB8AC3E}">
        <p14:creationId xmlns:p14="http://schemas.microsoft.com/office/powerpoint/2010/main" val="2957576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362200"/>
            <a:ext cx="8229600" cy="1143000"/>
          </a:xfrm>
        </p:spPr>
        <p:txBody>
          <a:bodyPr/>
          <a:lstStyle/>
          <a:p>
            <a:r>
              <a:rPr lang="en-US" altLang="en-US" sz="5400" dirty="0" smtClean="0">
                <a:solidFill>
                  <a:srgbClr val="7030A0"/>
                </a:solidFill>
              </a:rPr>
              <a:t>MTN-028 </a:t>
            </a:r>
            <a:br>
              <a:rPr lang="en-US" altLang="en-US" sz="5400" dirty="0" smtClean="0">
                <a:solidFill>
                  <a:srgbClr val="7030A0"/>
                </a:solidFill>
              </a:rPr>
            </a:br>
            <a:r>
              <a:rPr lang="en-US" altLang="en-US" sz="5400" dirty="0" smtClean="0">
                <a:solidFill>
                  <a:srgbClr val="7030A0"/>
                </a:solidFill>
              </a:rPr>
              <a:t>Enrollment Visit</a:t>
            </a:r>
            <a:br>
              <a:rPr lang="en-US" altLang="en-US" sz="5400" dirty="0" smtClean="0">
                <a:solidFill>
                  <a:srgbClr val="7030A0"/>
                </a:solidFill>
              </a:rPr>
            </a:br>
            <a:r>
              <a:rPr lang="en-US" altLang="en-US" sz="5400" dirty="0" smtClean="0">
                <a:solidFill>
                  <a:srgbClr val="7030A0"/>
                </a:solidFill>
              </a:rPr>
              <a:t>CRFs</a:t>
            </a:r>
          </a:p>
        </p:txBody>
      </p:sp>
      <p:pic>
        <p:nvPicPr>
          <p:cNvPr id="19459" name="Picture 4" descr="MTN LOGO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64515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43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dirty="0" smtClean="0"/>
              <a:t>Enrollment CRFs</a:t>
            </a:r>
          </a:p>
        </p:txBody>
      </p:sp>
      <p:sp>
        <p:nvSpPr>
          <p:cNvPr id="20482" name="Content Placeholder 3"/>
          <p:cNvSpPr>
            <a:spLocks noGrp="1"/>
          </p:cNvSpPr>
          <p:nvPr>
            <p:ph idx="1"/>
          </p:nvPr>
        </p:nvSpPr>
        <p:spPr/>
        <p:txBody>
          <a:bodyPr/>
          <a:lstStyle/>
          <a:p>
            <a:pPr>
              <a:buFont typeface="Wingdings" pitchFamily="2" charset="2"/>
              <a:buChar char="§"/>
            </a:pPr>
            <a:r>
              <a:rPr lang="en-US" altLang="en-US" sz="2800" dirty="0" smtClean="0">
                <a:solidFill>
                  <a:srgbClr val="92D050"/>
                </a:solidFill>
              </a:rPr>
              <a:t>Enrollment CRF</a:t>
            </a:r>
          </a:p>
          <a:p>
            <a:pPr>
              <a:buFont typeface="Wingdings" pitchFamily="2" charset="2"/>
              <a:buChar char="§"/>
            </a:pPr>
            <a:r>
              <a:rPr lang="en-US" altLang="en-US" sz="2800" dirty="0" smtClean="0"/>
              <a:t>Physical Exam CRF</a:t>
            </a:r>
          </a:p>
          <a:p>
            <a:pPr>
              <a:buFont typeface="Wingdings" pitchFamily="2" charset="2"/>
              <a:buChar char="§"/>
            </a:pPr>
            <a:r>
              <a:rPr lang="en-US" altLang="en-US" sz="2800" dirty="0" smtClean="0"/>
              <a:t>Pelvic Exam CRF (pelvic exam diagrams form)</a:t>
            </a:r>
          </a:p>
          <a:p>
            <a:pPr>
              <a:buFont typeface="Wingdings" pitchFamily="2" charset="2"/>
              <a:buChar char="§"/>
            </a:pPr>
            <a:r>
              <a:rPr lang="en-US" altLang="en-US" sz="2800" dirty="0" smtClean="0"/>
              <a:t>Specimen Storage CRF</a:t>
            </a:r>
          </a:p>
          <a:p>
            <a:pPr>
              <a:buFont typeface="Wingdings" pitchFamily="2" charset="2"/>
              <a:buChar char="§"/>
            </a:pPr>
            <a:r>
              <a:rPr lang="en-US" altLang="en-US" sz="2800" dirty="0" smtClean="0"/>
              <a:t>Pharmacokinetics – Enrollment CRF</a:t>
            </a:r>
          </a:p>
          <a:p>
            <a:pPr>
              <a:buFont typeface="Wingdings" pitchFamily="2" charset="2"/>
              <a:buChar char="§"/>
            </a:pPr>
            <a:r>
              <a:rPr lang="en-US" altLang="en-US" sz="2800" dirty="0" smtClean="0"/>
              <a:t>Safety Laboratory Results CRF</a:t>
            </a:r>
          </a:p>
        </p:txBody>
      </p:sp>
    </p:spTree>
    <p:extLst>
      <p:ext uri="{BB962C8B-B14F-4D97-AF65-F5344CB8AC3E}">
        <p14:creationId xmlns:p14="http://schemas.microsoft.com/office/powerpoint/2010/main" val="2116961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dirty="0" smtClean="0">
                <a:ea typeface="ＭＳ Ｐゴシック" pitchFamily="34" charset="-128"/>
              </a:rPr>
              <a:t>PRE CRF at Enrollment Visit </a:t>
            </a:r>
          </a:p>
        </p:txBody>
      </p:sp>
      <p:sp>
        <p:nvSpPr>
          <p:cNvPr id="23555" name="Content Placeholder 2"/>
          <p:cNvSpPr>
            <a:spLocks noGrp="1"/>
          </p:cNvSpPr>
          <p:nvPr>
            <p:ph idx="1"/>
          </p:nvPr>
        </p:nvSpPr>
        <p:spPr/>
        <p:txBody>
          <a:bodyPr/>
          <a:lstStyle/>
          <a:p>
            <a:pPr marL="0" indent="0">
              <a:buFont typeface="Arial" charset="0"/>
              <a:buNone/>
              <a:defRPr/>
            </a:pPr>
            <a:r>
              <a:rPr lang="en-US" sz="2800" u="sng" dirty="0" smtClean="0">
                <a:ea typeface="ＭＳ Ｐゴシック" pitchFamily="34" charset="-128"/>
                <a:cs typeface="Arial" charset="0"/>
              </a:rPr>
              <a:t>Severity Grade</a:t>
            </a:r>
          </a:p>
          <a:p>
            <a:pPr>
              <a:defRPr/>
            </a:pPr>
            <a:r>
              <a:rPr lang="en-US" sz="2800" dirty="0" smtClean="0">
                <a:ea typeface="ＭＳ Ｐゴシック" pitchFamily="34" charset="-128"/>
                <a:cs typeface="Arial" charset="0"/>
              </a:rPr>
              <a:t>If condition has resolved since screening, do not modify severity grade recorded at screening visit</a:t>
            </a:r>
          </a:p>
          <a:p>
            <a:pPr lvl="1">
              <a:defRPr/>
            </a:pPr>
            <a:r>
              <a:rPr lang="en-US" sz="2400" dirty="0" smtClean="0">
                <a:ea typeface="ＭＳ Ｐゴシック" pitchFamily="34" charset="-128"/>
                <a:cs typeface="Arial" charset="0"/>
              </a:rPr>
              <a:t>Just mark </a:t>
            </a:r>
            <a:r>
              <a:rPr lang="ja-JP" altLang="en-US" sz="2400" dirty="0" smtClean="0">
                <a:cs typeface="Arial" charset="0"/>
              </a:rPr>
              <a:t>“</a:t>
            </a:r>
            <a:r>
              <a:rPr lang="en-US" altLang="ja-JP" sz="2400" dirty="0" smtClean="0">
                <a:cs typeface="Arial" charset="0"/>
              </a:rPr>
              <a:t>no</a:t>
            </a:r>
            <a:r>
              <a:rPr lang="ja-JP" altLang="en-US" sz="2400" dirty="0" smtClean="0">
                <a:cs typeface="Arial" charset="0"/>
              </a:rPr>
              <a:t>”</a:t>
            </a:r>
            <a:r>
              <a:rPr lang="en-US" altLang="ja-JP" sz="2400" dirty="0" smtClean="0">
                <a:cs typeface="Arial" charset="0"/>
              </a:rPr>
              <a:t> for ongoing at Enrollment</a:t>
            </a:r>
          </a:p>
          <a:p>
            <a:pPr marL="457200" lvl="1" indent="0">
              <a:buFont typeface="Arial" charset="0"/>
              <a:buNone/>
              <a:defRPr/>
            </a:pPr>
            <a:endParaRPr lang="en-US" altLang="ja-JP" sz="2400" dirty="0" smtClean="0">
              <a:cs typeface="Arial" charset="0"/>
            </a:endParaRPr>
          </a:p>
          <a:p>
            <a:pPr>
              <a:defRPr/>
            </a:pPr>
            <a:r>
              <a:rPr lang="en-US" sz="2800" dirty="0" smtClean="0">
                <a:ea typeface="ＭＳ Ｐゴシック" pitchFamily="34" charset="-128"/>
                <a:cs typeface="Arial" charset="0"/>
              </a:rPr>
              <a:t>For ongoing condition, update severity grade as needed; that is, if severity has changed since screening (higher or lower severity)</a:t>
            </a:r>
          </a:p>
          <a:p>
            <a:pPr lvl="1">
              <a:defRPr/>
            </a:pPr>
            <a:r>
              <a:rPr lang="en-US" sz="2400" dirty="0" smtClean="0">
                <a:ea typeface="ＭＳ Ｐゴシック" pitchFamily="34" charset="-128"/>
                <a:cs typeface="Arial" charset="0"/>
              </a:rPr>
              <a:t>Ex. Grade 2 earache originally reported at screening that improves to Grade 1 at enrollment visit </a:t>
            </a:r>
          </a:p>
        </p:txBody>
      </p:sp>
    </p:spTree>
    <p:extLst>
      <p:ext uri="{BB962C8B-B14F-4D97-AF65-F5344CB8AC3E}">
        <p14:creationId xmlns:p14="http://schemas.microsoft.com/office/powerpoint/2010/main" val="4151773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9560" y="1620202"/>
            <a:ext cx="2590800" cy="5009198"/>
          </a:xfrm>
          <a:solidFill>
            <a:srgbClr val="7030A0">
              <a:alpha val="31000"/>
            </a:srgbClr>
          </a:solidFill>
          <a:ln>
            <a:solidFill>
              <a:srgbClr val="7030A0"/>
            </a:solidFill>
          </a:ln>
        </p:spPr>
        <p:txBody>
          <a:bodyPr/>
          <a:lstStyle/>
          <a:p>
            <a:pPr marL="0" indent="0">
              <a:buFont typeface="Arial" pitchFamily="34" charset="0"/>
              <a:buNone/>
              <a:defRPr/>
            </a:pPr>
            <a:r>
              <a:rPr lang="en-US" sz="2800" dirty="0" smtClean="0"/>
              <a:t>Enrollment CRF documents:</a:t>
            </a:r>
            <a:endParaRPr lang="en-US" sz="2800" dirty="0"/>
          </a:p>
          <a:p>
            <a:pPr marL="0" indent="0">
              <a:buFont typeface="Arial" pitchFamily="34" charset="0"/>
              <a:buNone/>
              <a:defRPr/>
            </a:pPr>
            <a:endParaRPr lang="en-US" sz="1600" dirty="0" smtClean="0"/>
          </a:p>
          <a:p>
            <a:pPr>
              <a:buFont typeface="Arial" pitchFamily="34" charset="0"/>
              <a:buChar char="•"/>
              <a:defRPr/>
            </a:pPr>
            <a:r>
              <a:rPr lang="en-US" sz="2400" dirty="0" smtClean="0"/>
              <a:t>Consent</a:t>
            </a:r>
          </a:p>
          <a:p>
            <a:pPr>
              <a:buFont typeface="Arial" pitchFamily="34" charset="0"/>
              <a:buChar char="•"/>
              <a:defRPr/>
            </a:pPr>
            <a:r>
              <a:rPr lang="en-US" sz="2400" dirty="0" smtClean="0">
                <a:solidFill>
                  <a:srgbClr val="D60093"/>
                </a:solidFill>
              </a:rPr>
              <a:t>PTID for participant replacement</a:t>
            </a:r>
          </a:p>
          <a:p>
            <a:pPr>
              <a:buFont typeface="Arial" pitchFamily="34" charset="0"/>
              <a:buChar char="•"/>
              <a:defRPr/>
            </a:pPr>
            <a:r>
              <a:rPr lang="en-US" sz="2400" dirty="0" smtClean="0"/>
              <a:t>Plasma for archive</a:t>
            </a:r>
          </a:p>
          <a:p>
            <a:pPr>
              <a:buFont typeface="Arial" pitchFamily="34" charset="0"/>
              <a:buChar char="•"/>
              <a:defRPr/>
            </a:pPr>
            <a:r>
              <a:rPr lang="en-US" sz="2400" dirty="0" smtClean="0">
                <a:solidFill>
                  <a:srgbClr val="CC0066"/>
                </a:solidFill>
              </a:rPr>
              <a:t>Randomization</a:t>
            </a:r>
          </a:p>
          <a:p>
            <a:pPr>
              <a:buFont typeface="Arial" pitchFamily="34" charset="0"/>
              <a:buChar char="•"/>
              <a:defRPr/>
            </a:pPr>
            <a:r>
              <a:rPr lang="en-US" sz="2400" dirty="0" smtClean="0"/>
              <a:t>IVR insertion </a:t>
            </a:r>
          </a:p>
        </p:txBody>
      </p:sp>
      <p:sp>
        <p:nvSpPr>
          <p:cNvPr id="25603" name="Title 1"/>
          <p:cNvSpPr>
            <a:spLocks noGrp="1"/>
          </p:cNvSpPr>
          <p:nvPr>
            <p:ph type="title"/>
          </p:nvPr>
        </p:nvSpPr>
        <p:spPr>
          <a:xfrm>
            <a:off x="304800" y="152400"/>
            <a:ext cx="8686800" cy="838200"/>
          </a:xfrm>
        </p:spPr>
        <p:txBody>
          <a:bodyPr/>
          <a:lstStyle/>
          <a:p>
            <a:pPr eaLnBrk="1" hangingPunct="1"/>
            <a:r>
              <a:rPr lang="en-US" altLang="en-US" sz="3400" b="1" dirty="0" smtClean="0">
                <a:solidFill>
                  <a:srgbClr val="7030A0"/>
                </a:solidFill>
                <a:ea typeface="ＭＳ Ｐゴシック" pitchFamily="34" charset="-128"/>
              </a:rPr>
              <a:t>Enrollment (ENR-1)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82040"/>
            <a:ext cx="60198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895600" y="4920076"/>
            <a:ext cx="5754688" cy="990600"/>
          </a:xfrm>
          <a:prstGeom prst="ellipse">
            <a:avLst/>
          </a:prstGeom>
          <a:solidFill>
            <a:schemeClr val="bg1">
              <a:alpha val="15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971800" y="3276600"/>
            <a:ext cx="5754688" cy="762000"/>
          </a:xfrm>
          <a:prstGeom prst="ellipse">
            <a:avLst/>
          </a:prstGeom>
          <a:solidFill>
            <a:schemeClr val="bg1">
              <a:alpha val="15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22505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Enrollment (ENR), item 5 </a:t>
            </a:r>
            <a:endParaRPr lang="en-US" dirty="0"/>
          </a:p>
        </p:txBody>
      </p:sp>
      <p:pic>
        <p:nvPicPr>
          <p:cNvPr id="4"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14500"/>
            <a:ext cx="2266950" cy="971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4191000" y="2432862"/>
            <a:ext cx="914400" cy="304800"/>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99251" y="4229100"/>
            <a:ext cx="914400" cy="304800"/>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 y="5715000"/>
            <a:ext cx="33051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3096579" y="5715000"/>
            <a:ext cx="914400" cy="442912"/>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56" y="3200400"/>
            <a:ext cx="44767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182" y="3303032"/>
            <a:ext cx="4724400" cy="13187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a:xfrm flipH="1">
            <a:off x="3581401" y="2744824"/>
            <a:ext cx="981074" cy="301942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336465" y="4214963"/>
            <a:ext cx="708124" cy="276999"/>
          </a:xfrm>
          <a:prstGeom prst="rect">
            <a:avLst/>
          </a:prstGeom>
          <a:solidFill>
            <a:schemeClr val="bg1"/>
          </a:solidFill>
        </p:spPr>
        <p:txBody>
          <a:bodyPr wrap="square" rtlCol="0">
            <a:spAutoFit/>
          </a:bodyPr>
          <a:lstStyle/>
          <a:p>
            <a:r>
              <a:rPr lang="en-US" sz="1200" b="1" dirty="0" smtClean="0"/>
              <a:t>0 2 0 1</a:t>
            </a:r>
            <a:endParaRPr lang="en-US" sz="1200" b="1" dirty="0"/>
          </a:p>
        </p:txBody>
      </p:sp>
      <p:cxnSp>
        <p:nvCxnSpPr>
          <p:cNvPr id="16" name="Straight Arrow Connector 15"/>
          <p:cNvCxnSpPr/>
          <p:nvPr/>
        </p:nvCxnSpPr>
        <p:spPr>
          <a:xfrm>
            <a:off x="5110716" y="2653527"/>
            <a:ext cx="2511950" cy="154305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64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solidFill>
                  <a:srgbClr val="7030A0"/>
                </a:solidFill>
              </a:rPr>
              <a:t>Enrollment Visit QA/QC</a:t>
            </a:r>
          </a:p>
        </p:txBody>
      </p:sp>
      <p:sp>
        <p:nvSpPr>
          <p:cNvPr id="26627" name="Content Placeholder 2"/>
          <p:cNvSpPr>
            <a:spLocks noGrp="1"/>
          </p:cNvSpPr>
          <p:nvPr>
            <p:ph idx="1"/>
          </p:nvPr>
        </p:nvSpPr>
        <p:spPr/>
        <p:txBody>
          <a:bodyPr/>
          <a:lstStyle/>
          <a:p>
            <a:pPr>
              <a:buFont typeface="Wingdings" pitchFamily="2" charset="2"/>
              <a:buChar char="q"/>
            </a:pPr>
            <a:r>
              <a:rPr lang="en-ZA" altLang="en-US" sz="2800" dirty="0" smtClean="0"/>
              <a:t>During visit:</a:t>
            </a:r>
          </a:p>
          <a:p>
            <a:pPr lvl="1">
              <a:buFont typeface="Wingdings" pitchFamily="2" charset="2"/>
              <a:buChar char="q"/>
            </a:pPr>
            <a:r>
              <a:rPr lang="en-ZA" altLang="en-US" sz="2400" dirty="0" smtClean="0"/>
              <a:t>Make sure eligibility is confirmed per SOP prior to randomization</a:t>
            </a:r>
          </a:p>
          <a:p>
            <a:pPr lvl="2"/>
            <a:r>
              <a:rPr lang="en-ZA" altLang="en-US" sz="2000" dirty="0" smtClean="0"/>
              <a:t>Review visit checklist to make sure all required procedures completed</a:t>
            </a:r>
          </a:p>
          <a:p>
            <a:pPr lvl="2"/>
            <a:r>
              <a:rPr lang="en-ZA" altLang="en-US" sz="2000" dirty="0" smtClean="0"/>
              <a:t>Plasma archive collection, </a:t>
            </a:r>
            <a:r>
              <a:rPr lang="en-US" altLang="en-US" sz="2000" dirty="0" smtClean="0"/>
              <a:t>physical exam and pelvic exam are required prior to randomization</a:t>
            </a:r>
            <a:endParaRPr lang="en-ZA" altLang="en-US" sz="2000" dirty="0" smtClean="0"/>
          </a:p>
          <a:p>
            <a:pPr>
              <a:buFont typeface="Wingdings" pitchFamily="2" charset="2"/>
              <a:buChar char="q"/>
            </a:pPr>
            <a:r>
              <a:rPr lang="en-ZA" altLang="en-US" sz="2800" dirty="0" smtClean="0"/>
              <a:t>If Randomized/Enrolled</a:t>
            </a:r>
            <a:endParaRPr lang="en-ZA" altLang="en-US" sz="2400" dirty="0" smtClean="0"/>
          </a:p>
          <a:p>
            <a:pPr lvl="1">
              <a:buFont typeface="Wingdings" pitchFamily="2" charset="2"/>
              <a:buChar char="q"/>
            </a:pPr>
            <a:r>
              <a:rPr lang="en-ZA" altLang="en-US" sz="2400" dirty="0" smtClean="0"/>
              <a:t>Fax all appropriate Screening and Enrollment</a:t>
            </a:r>
            <a:r>
              <a:rPr lang="en-ZA" altLang="en-US" sz="2400" dirty="0"/>
              <a:t> </a:t>
            </a:r>
            <a:r>
              <a:rPr lang="en-ZA" altLang="en-US" sz="2400" dirty="0" smtClean="0"/>
              <a:t>CRFs to DF/NET</a:t>
            </a:r>
          </a:p>
          <a:p>
            <a:pPr lvl="1">
              <a:buFont typeface="Wingdings" pitchFamily="2" charset="2"/>
              <a:buChar char="q"/>
            </a:pPr>
            <a:r>
              <a:rPr lang="en-ZA" altLang="en-US" sz="2400" dirty="0" smtClean="0"/>
              <a:t>File copy of FSTRF randomization notice email in participant binder</a:t>
            </a:r>
            <a:endParaRPr lang="en-ZA" altLang="en-US" dirty="0" smtClean="0"/>
          </a:p>
          <a:p>
            <a:endParaRPr lang="en-ZA" altLang="en-US" dirty="0" smtClean="0"/>
          </a:p>
        </p:txBody>
      </p:sp>
    </p:spTree>
    <p:extLst>
      <p:ext uri="{BB962C8B-B14F-4D97-AF65-F5344CB8AC3E}">
        <p14:creationId xmlns:p14="http://schemas.microsoft.com/office/powerpoint/2010/main" val="1074078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r>
              <a:rPr lang="en-US" sz="3600" b="1" dirty="0" smtClean="0"/>
              <a:t>Questions??</a:t>
            </a:r>
          </a:p>
        </p:txBody>
      </p:sp>
      <p:sp>
        <p:nvSpPr>
          <p:cNvPr id="3" name="Content Placeholder 2"/>
          <p:cNvSpPr>
            <a:spLocks noGrp="1"/>
          </p:cNvSpPr>
          <p:nvPr>
            <p:ph idx="1"/>
          </p:nvPr>
        </p:nvSpPr>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2050" name="Picture 2" descr="http://informed.s3.amazonaws.com/informed/wp-content/uploads/2014/05/0318_sb_readerQuestions_63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2514600"/>
            <a:ext cx="4476750" cy="298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162048" y="4343400"/>
            <a:ext cx="6991351" cy="1814007"/>
          </a:xfrm>
          <a:prstGeom prst="rect">
            <a:avLst/>
          </a:prstGeom>
        </p:spPr>
      </p:pic>
      <p:sp>
        <p:nvSpPr>
          <p:cNvPr id="2" name="Title 1"/>
          <p:cNvSpPr>
            <a:spLocks noGrp="1"/>
          </p:cNvSpPr>
          <p:nvPr>
            <p:ph type="title"/>
          </p:nvPr>
        </p:nvSpPr>
        <p:spPr/>
        <p:txBody>
          <a:bodyPr/>
          <a:lstStyle/>
          <a:p>
            <a:r>
              <a:rPr lang="en-US" dirty="0" smtClean="0"/>
              <a:t>Enrollment Visit Considerations</a:t>
            </a:r>
            <a:endParaRPr lang="en-US" dirty="0"/>
          </a:p>
        </p:txBody>
      </p:sp>
      <p:sp>
        <p:nvSpPr>
          <p:cNvPr id="3" name="Content Placeholder 2"/>
          <p:cNvSpPr>
            <a:spLocks noGrp="1"/>
          </p:cNvSpPr>
          <p:nvPr>
            <p:ph idx="1"/>
          </p:nvPr>
        </p:nvSpPr>
        <p:spPr/>
        <p:txBody>
          <a:bodyPr/>
          <a:lstStyle/>
          <a:p>
            <a:r>
              <a:rPr lang="en-US" sz="2800" dirty="0" smtClean="0"/>
              <a:t>Schedule within 45 days of screening</a:t>
            </a:r>
          </a:p>
          <a:p>
            <a:r>
              <a:rPr lang="en-US" sz="2800" dirty="0" smtClean="0"/>
              <a:t>Enrollment Visit should </a:t>
            </a:r>
            <a:r>
              <a:rPr lang="en-US" sz="2800" u="sng" dirty="0" smtClean="0"/>
              <a:t>not</a:t>
            </a:r>
            <a:r>
              <a:rPr lang="en-US" sz="2800" dirty="0" smtClean="0"/>
              <a:t> be split </a:t>
            </a:r>
          </a:p>
          <a:p>
            <a:r>
              <a:rPr lang="en-US" sz="2800" dirty="0" smtClean="0"/>
              <a:t>Plan for a full day in the clinic (7-8 hours)</a:t>
            </a:r>
          </a:p>
          <a:p>
            <a:r>
              <a:rPr lang="en-US" sz="2800" dirty="0" smtClean="0"/>
              <a:t>Menses </a:t>
            </a:r>
            <a:r>
              <a:rPr lang="en-US" sz="2800" dirty="0"/>
              <a:t>must not coincide with a participants enrollment visit (Visit </a:t>
            </a:r>
            <a:r>
              <a:rPr lang="en-US" sz="2800" dirty="0" smtClean="0"/>
              <a:t>2/Day 0), </a:t>
            </a:r>
            <a:r>
              <a:rPr lang="en-US" sz="2800" dirty="0"/>
              <a:t>or with study visits 3-6 (Days 1, 2, 3, and 7</a:t>
            </a:r>
            <a:r>
              <a:rPr lang="en-US" sz="2800" dirty="0" smtClean="0"/>
              <a:t>).</a:t>
            </a:r>
          </a:p>
          <a:p>
            <a:endParaRPr lang="en-US" dirty="0"/>
          </a:p>
        </p:txBody>
      </p:sp>
      <p:sp>
        <p:nvSpPr>
          <p:cNvPr id="6" name="Left Brace 5"/>
          <p:cNvSpPr/>
          <p:nvPr/>
        </p:nvSpPr>
        <p:spPr>
          <a:xfrm rot="5400000" flipH="1">
            <a:off x="2684897" y="4990024"/>
            <a:ext cx="269005" cy="1981200"/>
          </a:xfrm>
          <a:prstGeom prst="leftBrace">
            <a:avLst>
              <a:gd name="adj1" fmla="val 8333"/>
              <a:gd name="adj2" fmla="val 5262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Group 8"/>
          <p:cNvGrpSpPr/>
          <p:nvPr/>
        </p:nvGrpSpPr>
        <p:grpSpPr>
          <a:xfrm>
            <a:off x="2667000" y="6157407"/>
            <a:ext cx="721672" cy="615277"/>
            <a:chOff x="734653" y="6032549"/>
            <a:chExt cx="901073" cy="754928"/>
          </a:xfrm>
        </p:grpSpPr>
        <p:sp>
          <p:nvSpPr>
            <p:cNvPr id="7" name="&quot;No&quot; Symbol 6"/>
            <p:cNvSpPr/>
            <p:nvPr/>
          </p:nvSpPr>
          <p:spPr>
            <a:xfrm>
              <a:off x="734653" y="6032549"/>
              <a:ext cx="895352" cy="754928"/>
            </a:xfrm>
            <a:prstGeom prst="noSmoking">
              <a:avLst>
                <a:gd name="adj" fmla="val 66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734653" y="6255732"/>
              <a:ext cx="901073" cy="339870"/>
            </a:xfrm>
            <a:prstGeom prst="rect">
              <a:avLst/>
            </a:prstGeom>
            <a:noFill/>
          </p:spPr>
          <p:txBody>
            <a:bodyPr wrap="none" rtlCol="0">
              <a:spAutoFit/>
            </a:bodyPr>
            <a:lstStyle/>
            <a:p>
              <a:r>
                <a:rPr lang="en-US" sz="1200" dirty="0" smtClean="0"/>
                <a:t>Menses</a:t>
              </a:r>
              <a:endParaRPr lang="en-US" sz="1200" dirty="0"/>
            </a:p>
          </p:txBody>
        </p:sp>
      </p:grpSp>
    </p:spTree>
    <p:extLst>
      <p:ext uri="{BB962C8B-B14F-4D97-AF65-F5344CB8AC3E}">
        <p14:creationId xmlns:p14="http://schemas.microsoft.com/office/powerpoint/2010/main" val="174272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Visit - Overview</a:t>
            </a:r>
            <a:endParaRPr lang="en-US" dirty="0"/>
          </a:p>
        </p:txBody>
      </p:sp>
      <p:graphicFrame>
        <p:nvGraphicFramePr>
          <p:cNvPr id="4" name="Diagram 3"/>
          <p:cNvGraphicFramePr/>
          <p:nvPr>
            <p:extLst>
              <p:ext uri="{D42A27DB-BD31-4B8C-83A1-F6EECF244321}">
                <p14:modId xmlns:p14="http://schemas.microsoft.com/office/powerpoint/2010/main" val="3371956794"/>
              </p:ext>
            </p:extLst>
          </p:nvPr>
        </p:nvGraphicFramePr>
        <p:xfrm>
          <a:off x="1219200" y="1828800"/>
          <a:ext cx="7010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11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57200" y="533400"/>
            <a:ext cx="8229600" cy="838200"/>
          </a:xfrm>
        </p:spPr>
        <p:txBody>
          <a:bodyPr/>
          <a:lstStyle/>
          <a:p>
            <a:pPr eaLnBrk="1" hangingPunct="1"/>
            <a:r>
              <a:rPr lang="en-US" sz="4000" u="sng" dirty="0"/>
              <a:t>Before</a:t>
            </a:r>
            <a:r>
              <a:rPr lang="en-US" sz="4000" dirty="0"/>
              <a:t> randomization:</a:t>
            </a:r>
            <a:endParaRPr lang="en-US" altLang="en-US" sz="4000" dirty="0" smtClean="0">
              <a:ea typeface="ＭＳ Ｐゴシック" panose="020B0600070205080204" pitchFamily="34" charset="-128"/>
            </a:endParaRPr>
          </a:p>
        </p:txBody>
      </p:sp>
      <p:sp>
        <p:nvSpPr>
          <p:cNvPr id="22531" name="AutoShape 26"/>
          <p:cNvSpPr>
            <a:spLocks noChangeArrowheads="1"/>
          </p:cNvSpPr>
          <p:nvPr/>
        </p:nvSpPr>
        <p:spPr bwMode="auto">
          <a:xfrm>
            <a:off x="333375" y="1600200"/>
            <a:ext cx="2900363" cy="1600200"/>
          </a:xfrm>
          <a:prstGeom prst="foldedCorner">
            <a:avLst>
              <a:gd name="adj" fmla="val 12500"/>
            </a:avLst>
          </a:prstGeom>
          <a:solidFill>
            <a:schemeClr val="bg2">
              <a:alpha val="45882"/>
            </a:schemeClr>
          </a:solidFill>
          <a:ln w="9525">
            <a:solidFill>
              <a:schemeClr val="tx1"/>
            </a:solidFill>
            <a:round/>
            <a:headEnd/>
            <a:tailEnd/>
          </a:ln>
        </p:spPr>
        <p:txBody>
          <a:bodyPr wrap="none"/>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Administrative</a:t>
            </a:r>
            <a:r>
              <a:rPr lang="en-US" altLang="en-US" sz="2000" b="1" dirty="0"/>
              <a:t>:</a:t>
            </a:r>
          </a:p>
          <a:p>
            <a:pPr eaLnBrk="1" hangingPunct="1">
              <a:buFont typeface="Wingdings" panose="05000000000000000000" pitchFamily="2" charset="2"/>
              <a:buChar char="ü"/>
            </a:pPr>
            <a:r>
              <a:rPr lang="en-US" altLang="en-US" dirty="0" smtClean="0"/>
              <a:t>Check Screening Window </a:t>
            </a:r>
          </a:p>
          <a:p>
            <a:pPr eaLnBrk="1" hangingPunct="1">
              <a:buFont typeface="Wingdings" panose="05000000000000000000" pitchFamily="2" charset="2"/>
              <a:buChar char="ü"/>
            </a:pPr>
            <a:r>
              <a:rPr lang="en-US" altLang="en-US" dirty="0" smtClean="0"/>
              <a:t>Review/confirm Locator</a:t>
            </a:r>
          </a:p>
          <a:p>
            <a:pPr eaLnBrk="1" hangingPunct="1">
              <a:buFont typeface="Wingdings" panose="05000000000000000000" pitchFamily="2" charset="2"/>
              <a:buChar char="ü"/>
            </a:pPr>
            <a:r>
              <a:rPr lang="en-US" altLang="en-US" dirty="0" smtClean="0"/>
              <a:t>Review/confirm IC</a:t>
            </a:r>
          </a:p>
          <a:p>
            <a:pPr eaLnBrk="1" hangingPunct="1">
              <a:buFont typeface="Wingdings" panose="05000000000000000000" pitchFamily="2" charset="2"/>
              <a:buChar char="ü"/>
            </a:pPr>
            <a:r>
              <a:rPr lang="en-US" altLang="en-US" dirty="0" smtClean="0"/>
              <a:t>Confirm Eligibility</a:t>
            </a:r>
            <a:endParaRPr lang="en-US" altLang="en-US" dirty="0"/>
          </a:p>
          <a:p>
            <a:pPr eaLnBrk="1" hangingPunct="1"/>
            <a:endParaRPr lang="en-US" altLang="en-US" b="1" dirty="0"/>
          </a:p>
          <a:p>
            <a:pPr eaLnBrk="1" hangingPunct="1"/>
            <a:endParaRPr lang="en-US" altLang="en-US" b="1" dirty="0"/>
          </a:p>
        </p:txBody>
      </p:sp>
      <p:sp>
        <p:nvSpPr>
          <p:cNvPr id="22532" name="AutoShape 27"/>
          <p:cNvSpPr>
            <a:spLocks noChangeArrowheads="1"/>
          </p:cNvSpPr>
          <p:nvPr/>
        </p:nvSpPr>
        <p:spPr bwMode="auto">
          <a:xfrm>
            <a:off x="333375" y="3352800"/>
            <a:ext cx="2900363" cy="2895600"/>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t>Counseling:</a:t>
            </a:r>
            <a:endParaRPr lang="en-US" altLang="en-US" b="1" dirty="0"/>
          </a:p>
          <a:p>
            <a:pPr eaLnBrk="1" hangingPunct="1">
              <a:buFont typeface="Wingdings" panose="05000000000000000000" pitchFamily="2" charset="2"/>
              <a:buChar char="ü"/>
            </a:pPr>
            <a:r>
              <a:rPr lang="en-US" altLang="en-US" dirty="0" smtClean="0"/>
              <a:t>HIV </a:t>
            </a:r>
            <a:r>
              <a:rPr lang="en-US" altLang="en-US" dirty="0"/>
              <a:t>pre-/ post-test </a:t>
            </a:r>
          </a:p>
          <a:p>
            <a:pPr eaLnBrk="1" hangingPunct="1">
              <a:buFont typeface="Wingdings" panose="05000000000000000000" pitchFamily="2" charset="2"/>
              <a:buChar char="ü"/>
            </a:pPr>
            <a:r>
              <a:rPr lang="en-US" altLang="en-US" dirty="0"/>
              <a:t>HIV/STI risk </a:t>
            </a:r>
            <a:r>
              <a:rPr lang="en-US" altLang="en-US" dirty="0" smtClean="0"/>
              <a:t>reduction</a:t>
            </a:r>
          </a:p>
          <a:p>
            <a:pPr eaLnBrk="1" hangingPunct="1">
              <a:buFont typeface="Wingdings" panose="05000000000000000000" pitchFamily="2" charset="2"/>
              <a:buChar char="ü"/>
            </a:pPr>
            <a:r>
              <a:rPr lang="en-US" altLang="en-US" dirty="0" smtClean="0"/>
              <a:t>Contraceptive</a:t>
            </a:r>
          </a:p>
          <a:p>
            <a:pPr eaLnBrk="1" hangingPunct="1">
              <a:buFont typeface="Wingdings" panose="05000000000000000000" pitchFamily="2" charset="2"/>
              <a:buChar char="ü"/>
            </a:pPr>
            <a:r>
              <a:rPr lang="en-US" altLang="en-US" dirty="0" smtClean="0"/>
              <a:t>Protocol/Product </a:t>
            </a:r>
            <a:r>
              <a:rPr lang="en-US" altLang="en-US" i="1" dirty="0" smtClean="0"/>
              <a:t>(can also be done after randomization)</a:t>
            </a:r>
          </a:p>
          <a:p>
            <a:pPr eaLnBrk="1" hangingPunct="1"/>
            <a:endParaRPr lang="en-US" altLang="en-US" dirty="0"/>
          </a:p>
          <a:p>
            <a:pPr eaLnBrk="1" hangingPunct="1"/>
            <a:endParaRPr lang="en-US" altLang="en-US" b="1" dirty="0"/>
          </a:p>
        </p:txBody>
      </p:sp>
      <p:sp>
        <p:nvSpPr>
          <p:cNvPr id="22533" name="AutoShape 29"/>
          <p:cNvSpPr>
            <a:spLocks noChangeArrowheads="1"/>
          </p:cNvSpPr>
          <p:nvPr/>
        </p:nvSpPr>
        <p:spPr bwMode="auto">
          <a:xfrm>
            <a:off x="6324600" y="1600200"/>
            <a:ext cx="2590800" cy="4648200"/>
          </a:xfrm>
          <a:prstGeom prst="foldedCorner">
            <a:avLst>
              <a:gd name="adj" fmla="val 7106"/>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Laboratory:</a:t>
            </a:r>
          </a:p>
          <a:p>
            <a:pPr eaLnBrk="1" hangingPunct="1"/>
            <a:r>
              <a:rPr lang="en-US" altLang="en-US" u="sng" dirty="0" smtClean="0"/>
              <a:t>Urine</a:t>
            </a:r>
            <a:r>
              <a:rPr lang="en-US" altLang="en-US" u="sng" dirty="0"/>
              <a:t>:</a:t>
            </a:r>
          </a:p>
          <a:p>
            <a:pPr eaLnBrk="1" hangingPunct="1">
              <a:buFont typeface="Wingdings" panose="05000000000000000000" pitchFamily="2" charset="2"/>
              <a:buChar char="ü"/>
            </a:pPr>
            <a:r>
              <a:rPr lang="en-US" altLang="en-US" dirty="0" smtClean="0"/>
              <a:t>Pregnancy (</a:t>
            </a:r>
            <a:r>
              <a:rPr lang="en-US" altLang="en-US" dirty="0" err="1" smtClean="0"/>
              <a:t>hCG</a:t>
            </a:r>
            <a:r>
              <a:rPr lang="en-US" altLang="en-US" dirty="0" smtClean="0"/>
              <a:t>)</a:t>
            </a:r>
            <a:endParaRPr lang="en-US" altLang="en-US" dirty="0"/>
          </a:p>
          <a:p>
            <a:pPr eaLnBrk="1" hangingPunct="1">
              <a:buFont typeface="Wingdings" panose="05000000000000000000" pitchFamily="2" charset="2"/>
              <a:buChar char="ü"/>
            </a:pPr>
            <a:r>
              <a:rPr lang="en-US" altLang="en-US" dirty="0" err="1" smtClean="0">
                <a:solidFill>
                  <a:schemeClr val="bg1">
                    <a:lumMod val="50000"/>
                  </a:schemeClr>
                </a:solidFill>
              </a:rPr>
              <a:t>Dispstick</a:t>
            </a:r>
            <a:r>
              <a:rPr lang="en-US" altLang="en-US" dirty="0" smtClean="0">
                <a:solidFill>
                  <a:schemeClr val="bg1">
                    <a:lumMod val="50000"/>
                  </a:schemeClr>
                </a:solidFill>
              </a:rPr>
              <a:t> UA*</a:t>
            </a:r>
          </a:p>
          <a:p>
            <a:pPr eaLnBrk="1" hangingPunct="1">
              <a:buFont typeface="Wingdings" panose="05000000000000000000" pitchFamily="2" charset="2"/>
              <a:buChar char="ü"/>
            </a:pPr>
            <a:r>
              <a:rPr lang="en-US" altLang="en-US" dirty="0" smtClean="0">
                <a:solidFill>
                  <a:schemeClr val="bg1">
                    <a:lumMod val="50000"/>
                  </a:schemeClr>
                </a:solidFill>
              </a:rPr>
              <a:t>Urine </a:t>
            </a:r>
            <a:r>
              <a:rPr lang="en-US" altLang="en-US" dirty="0">
                <a:solidFill>
                  <a:schemeClr val="bg1">
                    <a:lumMod val="50000"/>
                  </a:schemeClr>
                </a:solidFill>
              </a:rPr>
              <a:t>culture</a:t>
            </a:r>
            <a:r>
              <a:rPr lang="en-US" altLang="en-US" dirty="0" smtClean="0">
                <a:solidFill>
                  <a:schemeClr val="bg1">
                    <a:lumMod val="50000"/>
                  </a:schemeClr>
                </a:solidFill>
              </a:rPr>
              <a:t>*</a:t>
            </a:r>
            <a:endParaRPr lang="en-US" altLang="en-US" dirty="0">
              <a:solidFill>
                <a:schemeClr val="bg1">
                  <a:lumMod val="50000"/>
                </a:schemeClr>
              </a:solidFill>
            </a:endParaRPr>
          </a:p>
          <a:p>
            <a:pPr eaLnBrk="1" hangingPunct="1">
              <a:buFont typeface="Wingdings" panose="05000000000000000000" pitchFamily="2" charset="2"/>
              <a:buChar char="ü"/>
            </a:pPr>
            <a:endParaRPr lang="en-US" altLang="en-US" sz="800" dirty="0"/>
          </a:p>
          <a:p>
            <a:pPr eaLnBrk="1" hangingPunct="1"/>
            <a:r>
              <a:rPr lang="en-US" altLang="en-US" u="sng" dirty="0" smtClean="0"/>
              <a:t>Pelvic Exam: </a:t>
            </a:r>
            <a:endParaRPr lang="en-US" altLang="en-US" dirty="0" smtClean="0"/>
          </a:p>
          <a:p>
            <a:pPr eaLnBrk="1" hangingPunct="1">
              <a:buFont typeface="Wingdings" panose="05000000000000000000" pitchFamily="2" charset="2"/>
              <a:buChar char="ü"/>
            </a:pPr>
            <a:r>
              <a:rPr lang="en-US" altLang="en-US" dirty="0"/>
              <a:t>Gram stain</a:t>
            </a:r>
          </a:p>
          <a:p>
            <a:pPr eaLnBrk="1" hangingPunct="1">
              <a:buFont typeface="Wingdings" panose="05000000000000000000" pitchFamily="2" charset="2"/>
              <a:buChar char="ü"/>
            </a:pPr>
            <a:r>
              <a:rPr lang="en-US" altLang="en-US" dirty="0" smtClean="0">
                <a:solidFill>
                  <a:schemeClr val="bg1">
                    <a:lumMod val="65000"/>
                  </a:schemeClr>
                </a:solidFill>
              </a:rPr>
              <a:t>Vaginal pH*</a:t>
            </a:r>
            <a:endParaRPr lang="en-US" altLang="en-US" dirty="0">
              <a:solidFill>
                <a:schemeClr val="bg1">
                  <a:lumMod val="65000"/>
                </a:schemeClr>
              </a:solidFill>
            </a:endParaRPr>
          </a:p>
          <a:p>
            <a:pPr eaLnBrk="1" hangingPunct="1">
              <a:buFont typeface="Wingdings" panose="05000000000000000000" pitchFamily="2" charset="2"/>
              <a:buChar char="ü"/>
            </a:pPr>
            <a:r>
              <a:rPr lang="en-US" altLang="en-US" dirty="0" err="1" smtClean="0">
                <a:solidFill>
                  <a:schemeClr val="bg1">
                    <a:lumMod val="50000"/>
                  </a:schemeClr>
                </a:solidFill>
              </a:rPr>
              <a:t>Trichomonas</a:t>
            </a:r>
            <a:r>
              <a:rPr lang="en-US" altLang="en-US" dirty="0" smtClean="0">
                <a:solidFill>
                  <a:schemeClr val="bg1">
                    <a:lumMod val="50000"/>
                  </a:schemeClr>
                </a:solidFill>
              </a:rPr>
              <a:t>*</a:t>
            </a:r>
          </a:p>
          <a:p>
            <a:pPr eaLnBrk="1" hangingPunct="1">
              <a:buFont typeface="Wingdings" panose="05000000000000000000" pitchFamily="2" charset="2"/>
              <a:buChar char="ü"/>
            </a:pPr>
            <a:r>
              <a:rPr lang="en-US" altLang="en-US" dirty="0">
                <a:solidFill>
                  <a:schemeClr val="bg1">
                    <a:lumMod val="50000"/>
                  </a:schemeClr>
                </a:solidFill>
              </a:rPr>
              <a:t>Wet mount for candidiasis or </a:t>
            </a:r>
            <a:r>
              <a:rPr lang="en-US" altLang="en-US" dirty="0" smtClean="0">
                <a:solidFill>
                  <a:schemeClr val="bg1">
                    <a:lumMod val="50000"/>
                  </a:schemeClr>
                </a:solidFill>
              </a:rPr>
              <a:t>BV*</a:t>
            </a:r>
            <a:endParaRPr lang="en-US" altLang="en-US" baseline="30000" dirty="0">
              <a:solidFill>
                <a:schemeClr val="bg1">
                  <a:lumMod val="50000"/>
                </a:schemeClr>
              </a:solidFill>
            </a:endParaRPr>
          </a:p>
          <a:p>
            <a:pPr eaLnBrk="1" hangingPunct="1">
              <a:buFont typeface="Wingdings" panose="05000000000000000000" pitchFamily="2" charset="2"/>
              <a:buChar char="ü"/>
            </a:pPr>
            <a:r>
              <a:rPr lang="en-US" altLang="en-US" dirty="0" smtClean="0">
                <a:solidFill>
                  <a:schemeClr val="bg1">
                    <a:lumMod val="50000"/>
                  </a:schemeClr>
                </a:solidFill>
              </a:rPr>
              <a:t>GC/CT</a:t>
            </a:r>
            <a:r>
              <a:rPr lang="en-US" altLang="en-US" dirty="0">
                <a:solidFill>
                  <a:schemeClr val="bg1">
                    <a:lumMod val="50000"/>
                  </a:schemeClr>
                </a:solidFill>
              </a:rPr>
              <a:t>*</a:t>
            </a:r>
          </a:p>
          <a:p>
            <a:pPr eaLnBrk="1" hangingPunct="1"/>
            <a:endParaRPr lang="en-US" altLang="en-US" dirty="0" smtClean="0"/>
          </a:p>
          <a:p>
            <a:pPr eaLnBrk="1" hangingPunct="1">
              <a:buFont typeface="Wingdings" panose="05000000000000000000" pitchFamily="2" charset="2"/>
              <a:buChar char="ü"/>
            </a:pPr>
            <a:endParaRPr lang="en-US" altLang="en-US" dirty="0"/>
          </a:p>
          <a:p>
            <a:pPr eaLnBrk="1" hangingPunct="1"/>
            <a:endParaRPr lang="en-US" altLang="en-US" u="sng" dirty="0"/>
          </a:p>
          <a:p>
            <a:pPr eaLnBrk="1" hangingPunct="1">
              <a:buFont typeface="Wingdings" panose="05000000000000000000" pitchFamily="2" charset="2"/>
              <a:buChar char="ü"/>
            </a:pPr>
            <a:endParaRPr lang="en-US" altLang="en-US" dirty="0"/>
          </a:p>
        </p:txBody>
      </p:sp>
      <p:sp>
        <p:nvSpPr>
          <p:cNvPr id="22534" name="AutoShape 31"/>
          <p:cNvSpPr>
            <a:spLocks noChangeArrowheads="1"/>
          </p:cNvSpPr>
          <p:nvPr/>
        </p:nvSpPr>
        <p:spPr bwMode="auto">
          <a:xfrm>
            <a:off x="3357563" y="1600200"/>
            <a:ext cx="2843212" cy="2362200"/>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Clinical</a:t>
            </a:r>
            <a:r>
              <a:rPr lang="en-US" altLang="en-US" dirty="0"/>
              <a:t>:</a:t>
            </a:r>
          </a:p>
          <a:p>
            <a:pPr eaLnBrk="1" hangingPunct="1">
              <a:buFont typeface="Wingdings" panose="05000000000000000000" pitchFamily="2" charset="2"/>
              <a:buChar char="ü"/>
            </a:pPr>
            <a:r>
              <a:rPr lang="en-US" altLang="en-US" dirty="0"/>
              <a:t>Medical/Menstrual </a:t>
            </a:r>
            <a:r>
              <a:rPr lang="en-US" altLang="en-US" dirty="0" err="1"/>
              <a:t>Hx</a:t>
            </a:r>
            <a:endParaRPr lang="en-US" altLang="en-US" dirty="0"/>
          </a:p>
          <a:p>
            <a:pPr eaLnBrk="1" hangingPunct="1">
              <a:buFont typeface="Wingdings" panose="05000000000000000000" pitchFamily="2" charset="2"/>
              <a:buChar char="ü"/>
            </a:pPr>
            <a:r>
              <a:rPr lang="en-US" altLang="en-US" dirty="0"/>
              <a:t>Concomitant Meds</a:t>
            </a:r>
          </a:p>
          <a:p>
            <a:pPr eaLnBrk="1" hangingPunct="1">
              <a:buFont typeface="Wingdings" panose="05000000000000000000" pitchFamily="2" charset="2"/>
              <a:buChar char="ü"/>
            </a:pPr>
            <a:r>
              <a:rPr lang="en-US" altLang="en-US" dirty="0" smtClean="0"/>
              <a:t>Physical </a:t>
            </a:r>
            <a:r>
              <a:rPr lang="en-US" altLang="en-US" dirty="0"/>
              <a:t>Exam</a:t>
            </a:r>
          </a:p>
          <a:p>
            <a:pPr eaLnBrk="1" hangingPunct="1">
              <a:buFont typeface="Wingdings" panose="05000000000000000000" pitchFamily="2" charset="2"/>
              <a:buChar char="ü"/>
            </a:pPr>
            <a:r>
              <a:rPr lang="en-US" altLang="en-US" dirty="0"/>
              <a:t>Pelvic </a:t>
            </a:r>
            <a:r>
              <a:rPr lang="en-US" altLang="en-US" dirty="0" smtClean="0"/>
              <a:t>Exam</a:t>
            </a:r>
          </a:p>
          <a:p>
            <a:pPr eaLnBrk="1" hangingPunct="1">
              <a:buFont typeface="Wingdings" panose="05000000000000000000" pitchFamily="2" charset="2"/>
              <a:buChar char="ü"/>
            </a:pPr>
            <a:r>
              <a:rPr lang="en-US" altLang="en-US" dirty="0" smtClean="0"/>
              <a:t>Document Pre-Existing</a:t>
            </a:r>
          </a:p>
          <a:p>
            <a:pPr eaLnBrk="1" hangingPunct="1">
              <a:buFont typeface="Wingdings" panose="05000000000000000000" pitchFamily="2" charset="2"/>
              <a:buChar char="ü"/>
            </a:pPr>
            <a:r>
              <a:rPr lang="en-US" altLang="en-US" dirty="0" smtClean="0"/>
              <a:t>Provide Test Results</a:t>
            </a:r>
            <a:endParaRPr lang="en-US" altLang="en-US" dirty="0"/>
          </a:p>
          <a:p>
            <a:pPr eaLnBrk="1" hangingPunct="1">
              <a:buFont typeface="Wingdings" panose="05000000000000000000" pitchFamily="2" charset="2"/>
              <a:buChar char="ü"/>
            </a:pPr>
            <a:r>
              <a:rPr lang="en-US" altLang="en-US" dirty="0">
                <a:solidFill>
                  <a:schemeClr val="bg1">
                    <a:lumMod val="50000"/>
                  </a:schemeClr>
                </a:solidFill>
              </a:rPr>
              <a:t>Treatment or referral</a:t>
            </a:r>
            <a:r>
              <a:rPr lang="en-US" altLang="en-US" dirty="0" smtClean="0">
                <a:solidFill>
                  <a:schemeClr val="bg1">
                    <a:lumMod val="50000"/>
                  </a:schemeClr>
                </a:solidFill>
              </a:rPr>
              <a:t>*</a:t>
            </a:r>
          </a:p>
          <a:p>
            <a:pPr eaLnBrk="1" hangingPunct="1">
              <a:buFont typeface="Wingdings" panose="05000000000000000000" pitchFamily="2" charset="2"/>
              <a:buChar char="ü"/>
            </a:pPr>
            <a:endParaRPr lang="en-US" altLang="en-US" dirty="0" smtClean="0"/>
          </a:p>
          <a:p>
            <a:pPr eaLnBrk="1" hangingPunct="1">
              <a:buFont typeface="Wingdings" panose="05000000000000000000" pitchFamily="2" charset="2"/>
              <a:buNone/>
            </a:pPr>
            <a:endParaRPr lang="en-US" altLang="en-US" dirty="0"/>
          </a:p>
        </p:txBody>
      </p:sp>
      <p:sp>
        <p:nvSpPr>
          <p:cNvPr id="8" name="AutoShape 29"/>
          <p:cNvSpPr>
            <a:spLocks noChangeArrowheads="1"/>
          </p:cNvSpPr>
          <p:nvPr/>
        </p:nvSpPr>
        <p:spPr bwMode="auto">
          <a:xfrm>
            <a:off x="3357563" y="4038600"/>
            <a:ext cx="2738437" cy="2209800"/>
          </a:xfrm>
          <a:prstGeom prst="foldedCorner">
            <a:avLst>
              <a:gd name="adj" fmla="val 7106"/>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Laboratory:</a:t>
            </a:r>
          </a:p>
          <a:p>
            <a:pPr eaLnBrk="1" hangingPunct="1">
              <a:buFont typeface="Wingdings" panose="05000000000000000000" pitchFamily="2" charset="2"/>
              <a:buNone/>
            </a:pPr>
            <a:r>
              <a:rPr lang="en-US" altLang="en-US" u="sng" dirty="0"/>
              <a:t>Blood:</a:t>
            </a:r>
          </a:p>
          <a:p>
            <a:pPr eaLnBrk="1" hangingPunct="1">
              <a:buFont typeface="Wingdings" panose="05000000000000000000" pitchFamily="2" charset="2"/>
              <a:buChar char="ü"/>
            </a:pPr>
            <a:r>
              <a:rPr lang="en-US" altLang="en-US" dirty="0"/>
              <a:t>HIV Serology</a:t>
            </a:r>
          </a:p>
          <a:p>
            <a:pPr eaLnBrk="1" hangingPunct="1">
              <a:buFont typeface="Wingdings" panose="05000000000000000000" pitchFamily="2" charset="2"/>
              <a:buChar char="ü"/>
            </a:pPr>
            <a:r>
              <a:rPr lang="en-US" altLang="en-US" dirty="0"/>
              <a:t>CBC with </a:t>
            </a:r>
            <a:r>
              <a:rPr lang="en-US" altLang="en-US" dirty="0" smtClean="0"/>
              <a:t>diff/platelets</a:t>
            </a:r>
            <a:endParaRPr lang="en-US" altLang="en-US" dirty="0"/>
          </a:p>
          <a:p>
            <a:pPr eaLnBrk="1" hangingPunct="1">
              <a:buFont typeface="Wingdings" panose="05000000000000000000" pitchFamily="2" charset="2"/>
              <a:buChar char="ü"/>
            </a:pPr>
            <a:r>
              <a:rPr lang="en-US" altLang="en-US" dirty="0"/>
              <a:t>Serum </a:t>
            </a:r>
            <a:r>
              <a:rPr lang="en-US" altLang="en-US" dirty="0" smtClean="0"/>
              <a:t>Chemistries</a:t>
            </a:r>
          </a:p>
          <a:p>
            <a:pPr eaLnBrk="1" hangingPunct="1">
              <a:buFont typeface="Wingdings" panose="05000000000000000000" pitchFamily="2" charset="2"/>
              <a:buChar char="ü"/>
            </a:pPr>
            <a:r>
              <a:rPr lang="en-US" altLang="en-US" dirty="0" smtClean="0"/>
              <a:t>Plasma Archive</a:t>
            </a:r>
          </a:p>
          <a:p>
            <a:pPr eaLnBrk="1" hangingPunct="1">
              <a:buFont typeface="Wingdings" panose="05000000000000000000" pitchFamily="2" charset="2"/>
              <a:buChar char="ü"/>
            </a:pPr>
            <a:r>
              <a:rPr lang="en-US" altLang="en-US" dirty="0" smtClean="0">
                <a:solidFill>
                  <a:schemeClr val="bg1">
                    <a:lumMod val="50000"/>
                  </a:schemeClr>
                </a:solidFill>
              </a:rPr>
              <a:t>Syphilis Serology*</a:t>
            </a:r>
            <a:endParaRPr lang="en-US" altLang="en-US" dirty="0">
              <a:solidFill>
                <a:schemeClr val="bg1">
                  <a:lumMod val="50000"/>
                </a:schemeClr>
              </a:solidFill>
            </a:endParaRPr>
          </a:p>
          <a:p>
            <a:pPr eaLnBrk="1" hangingPunct="1"/>
            <a:endParaRPr lang="en-US" altLang="en-US" sz="800" dirty="0"/>
          </a:p>
          <a:p>
            <a:pPr eaLnBrk="1" hangingPunct="1"/>
            <a:endParaRPr lang="en-US" altLang="en-US" u="sng" dirty="0"/>
          </a:p>
          <a:p>
            <a:pPr eaLnBrk="1" hangingPunct="1">
              <a:buFont typeface="Wingdings" panose="05000000000000000000" pitchFamily="2" charset="2"/>
              <a:buChar char="ü"/>
            </a:pPr>
            <a:endParaRPr lang="en-US" altLang="en-US" dirty="0"/>
          </a:p>
        </p:txBody>
      </p:sp>
      <p:sp>
        <p:nvSpPr>
          <p:cNvPr id="2" name="TextBox 1"/>
          <p:cNvSpPr txBox="1"/>
          <p:nvPr/>
        </p:nvSpPr>
        <p:spPr>
          <a:xfrm>
            <a:off x="6858000" y="6477000"/>
            <a:ext cx="2057400" cy="369332"/>
          </a:xfrm>
          <a:prstGeom prst="rect">
            <a:avLst/>
          </a:prstGeom>
          <a:noFill/>
        </p:spPr>
        <p:txBody>
          <a:bodyPr wrap="square" rtlCol="0">
            <a:spAutoFit/>
          </a:bodyPr>
          <a:lstStyle/>
          <a:p>
            <a:r>
              <a:rPr lang="en-US" dirty="0" smtClean="0"/>
              <a:t>* If indicated</a:t>
            </a:r>
            <a:endParaRPr lang="en-US" dirty="0"/>
          </a:p>
        </p:txBody>
      </p:sp>
    </p:spTree>
    <p:extLst>
      <p:ext uri="{BB962C8B-B14F-4D97-AF65-F5344CB8AC3E}">
        <p14:creationId xmlns:p14="http://schemas.microsoft.com/office/powerpoint/2010/main" val="1142941848"/>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Counseling Considerations</a:t>
            </a:r>
            <a:endParaRPr lang="en-US" dirty="0"/>
          </a:p>
        </p:txBody>
      </p:sp>
      <p:sp>
        <p:nvSpPr>
          <p:cNvPr id="3" name="Content Placeholder 2"/>
          <p:cNvSpPr>
            <a:spLocks noGrp="1"/>
          </p:cNvSpPr>
          <p:nvPr>
            <p:ph idx="1"/>
          </p:nvPr>
        </p:nvSpPr>
        <p:spPr/>
        <p:txBody>
          <a:bodyPr/>
          <a:lstStyle/>
          <a:p>
            <a:r>
              <a:rPr lang="en-US" sz="2800" dirty="0" smtClean="0"/>
              <a:t>HIV pre/post test counseling and HIV risk reduction counseling should be done in conjunction with HIV testing at enrollment</a:t>
            </a:r>
          </a:p>
          <a:p>
            <a:r>
              <a:rPr lang="en-US" sz="2800" dirty="0" smtClean="0"/>
              <a:t>Contraceptive Counseling should </a:t>
            </a:r>
            <a:r>
              <a:rPr lang="en-US" sz="2800" dirty="0"/>
              <a:t>be provided in the context of the study eligibility criteria related to pregnancy intentions and willingness to use an effective contraceptive </a:t>
            </a:r>
            <a:r>
              <a:rPr lang="en-US" sz="2800" dirty="0" smtClean="0"/>
              <a:t>method </a:t>
            </a:r>
          </a:p>
          <a:p>
            <a:pPr marL="342900" lvl="1" indent="-342900">
              <a:buFont typeface="Arial" panose="020B0604020202020204" pitchFamily="34" charset="0"/>
              <a:buChar char="•"/>
            </a:pPr>
            <a:r>
              <a:rPr lang="en-US" dirty="0" smtClean="0"/>
              <a:t>Protocol/Product Adherence Counseling can be done before or after randomization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4720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Eligibility Confirmation</a:t>
            </a:r>
            <a:endParaRPr lang="en-US" dirty="0"/>
          </a:p>
        </p:txBody>
      </p:sp>
    </p:spTree>
    <p:extLst>
      <p:ext uri="{BB962C8B-B14F-4D97-AF65-F5344CB8AC3E}">
        <p14:creationId xmlns:p14="http://schemas.microsoft.com/office/powerpoint/2010/main" val="205631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694" y="76200"/>
            <a:ext cx="2400300" cy="2286000"/>
          </a:xfrm>
        </p:spPr>
        <p:txBody>
          <a:bodyPr/>
          <a:lstStyle/>
          <a:p>
            <a:pPr algn="ctr"/>
            <a:r>
              <a:rPr lang="en-US" dirty="0" err="1" smtClean="0"/>
              <a:t>EnrollmentBehavioral</a:t>
            </a:r>
            <a:r>
              <a:rPr lang="en-US" dirty="0" smtClean="0"/>
              <a:t> Eligibility Worksheet</a:t>
            </a:r>
            <a:endParaRPr lang="en-US" dirty="0"/>
          </a:p>
        </p:txBody>
      </p:sp>
      <p:sp>
        <p:nvSpPr>
          <p:cNvPr id="5" name="Text Placeholder 4"/>
          <p:cNvSpPr>
            <a:spLocks noGrp="1"/>
          </p:cNvSpPr>
          <p:nvPr>
            <p:ph type="body" sz="half" idx="2"/>
          </p:nvPr>
        </p:nvSpPr>
        <p:spPr/>
        <p:txBody>
          <a:bodyPr>
            <a:normAutofit/>
          </a:bodyPr>
          <a:lstStyle/>
          <a:p>
            <a:r>
              <a:rPr lang="en-US" sz="2400" dirty="0"/>
              <a:t>Recommended source document for </a:t>
            </a:r>
            <a:r>
              <a:rPr lang="en-US" sz="2400" dirty="0" smtClean="0"/>
              <a:t>assessing eligibility </a:t>
            </a:r>
            <a:r>
              <a:rPr lang="en-US" sz="2400" dirty="0"/>
              <a:t>criteria which are based on </a:t>
            </a:r>
            <a:r>
              <a:rPr lang="en-US" sz="2400" dirty="0" smtClean="0"/>
              <a:t>self-report</a:t>
            </a:r>
            <a:endParaRPr lang="en-US" sz="2400" dirty="0"/>
          </a:p>
        </p:txBody>
      </p:sp>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342879" y="120071"/>
            <a:ext cx="5572521" cy="6480697"/>
          </a:xfrm>
          <a:prstGeom prst="rect">
            <a:avLst/>
          </a:prstGeom>
        </p:spPr>
      </p:pic>
    </p:spTree>
    <p:extLst>
      <p:ext uri="{BB962C8B-B14F-4D97-AF65-F5344CB8AC3E}">
        <p14:creationId xmlns:p14="http://schemas.microsoft.com/office/powerpoint/2010/main" val="233951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42900" y="1752600"/>
            <a:ext cx="2628900" cy="4876800"/>
          </a:xfrm>
        </p:spPr>
        <p:txBody>
          <a:bodyPr>
            <a:normAutofit fontScale="92500" lnSpcReduction="10000"/>
          </a:bodyPr>
          <a:lstStyle/>
          <a:p>
            <a:r>
              <a:rPr lang="en-US" sz="2000" dirty="0"/>
              <a:t>Documents </a:t>
            </a:r>
            <a:r>
              <a:rPr lang="en-US" sz="2000" dirty="0" smtClean="0"/>
              <a:t>final participant eligibility for all inclusion/exclusion criteria</a:t>
            </a:r>
            <a:endParaRPr lang="en-US" sz="2000" dirty="0"/>
          </a:p>
          <a:p>
            <a:endParaRPr lang="en-US" sz="2000" dirty="0" smtClean="0"/>
          </a:p>
          <a:p>
            <a:r>
              <a:rPr lang="en-US" sz="2000" dirty="0" smtClean="0"/>
              <a:t>To be completed on day of enrollment by designated staff. </a:t>
            </a:r>
          </a:p>
          <a:p>
            <a:endParaRPr lang="en-US" sz="2000" dirty="0"/>
          </a:p>
          <a:p>
            <a:r>
              <a:rPr lang="en-US" sz="2000" dirty="0" smtClean="0"/>
              <a:t>Initial and date next to each item.</a:t>
            </a:r>
            <a:endParaRPr lang="en-US" sz="2000" dirty="0"/>
          </a:p>
          <a:p>
            <a:endParaRPr lang="en-US" sz="2000" dirty="0" smtClean="0"/>
          </a:p>
          <a:p>
            <a:r>
              <a:rPr lang="en-US" sz="2000" dirty="0" smtClean="0"/>
              <a:t>Recommended source document </a:t>
            </a:r>
            <a:r>
              <a:rPr lang="en-US" sz="2000" dirty="0"/>
              <a:t>for each item is listed in italics for ease of reference</a:t>
            </a:r>
          </a:p>
          <a:p>
            <a:endParaRPr lang="en-US" sz="2000" dirty="0"/>
          </a:p>
        </p:txBody>
      </p:sp>
      <p:sp>
        <p:nvSpPr>
          <p:cNvPr id="10" name="Title 9"/>
          <p:cNvSpPr>
            <a:spLocks noGrp="1"/>
          </p:cNvSpPr>
          <p:nvPr>
            <p:ph type="title"/>
          </p:nvPr>
        </p:nvSpPr>
        <p:spPr>
          <a:xfrm>
            <a:off x="342900" y="0"/>
            <a:ext cx="2400300" cy="1615441"/>
          </a:xfrm>
        </p:spPr>
        <p:txBody>
          <a:bodyPr/>
          <a:lstStyle/>
          <a:p>
            <a:pPr algn="ctr"/>
            <a:r>
              <a:rPr lang="en-US" dirty="0"/>
              <a:t>Eligibility Checklist</a:t>
            </a:r>
          </a:p>
        </p:txBody>
      </p:sp>
      <p:pic>
        <p:nvPicPr>
          <p:cNvPr id="2" name="Picture 1"/>
          <p:cNvPicPr>
            <a:picLocks noChangeAspect="1"/>
          </p:cNvPicPr>
          <p:nvPr/>
        </p:nvPicPr>
        <p:blipFill>
          <a:blip r:embed="rId4"/>
          <a:stretch>
            <a:fillRect/>
          </a:stretch>
        </p:blipFill>
        <p:spPr>
          <a:xfrm>
            <a:off x="3276600" y="152400"/>
            <a:ext cx="5715000" cy="6477000"/>
          </a:xfrm>
          <a:prstGeom prst="rect">
            <a:avLst/>
          </a:prstGeom>
        </p:spPr>
      </p:pic>
    </p:spTree>
    <p:custDataLst>
      <p:tags r:id="rId1"/>
    </p:custDataLst>
    <p:extLst>
      <p:ext uri="{BB962C8B-B14F-4D97-AF65-F5344CB8AC3E}">
        <p14:creationId xmlns:p14="http://schemas.microsoft.com/office/powerpoint/2010/main" val="63393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EA0D9D02F5D2448E43E828B9ADF8F1" ma:contentTypeVersion="" ma:contentTypeDescription="Create a new document." ma:contentTypeScope="" ma:versionID="5a934086554f51505b018c2be7f8bf76">
  <xsd:schema xmlns:xsd="http://www.w3.org/2001/XMLSchema" xmlns:xs="http://www.w3.org/2001/XMLSchema" xmlns:p="http://schemas.microsoft.com/office/2006/metadata/properties" xmlns:ns2="ef89b625-aa05-45b0-87db-906fc028dbaa" xmlns:ns3="aa032575-9ce6-428b-8cef-8f81022fcf1e" xmlns:ns4="c3733441-67ed-4aa1-9206-79864f23f418" xmlns:ns5="0cdb9d7b-3bdb-4b1c-be50-7737cb6ee7a2" targetNamespace="http://schemas.microsoft.com/office/2006/metadata/properties" ma:root="true" ma:fieldsID="b845d84993c8f7803911e8d05c575a68" ns2:_="" ns3:_="" ns4:_="" ns5:_="">
    <xsd:import namespace="ef89b625-aa05-45b0-87db-906fc028dbaa"/>
    <xsd:import namespace="aa032575-9ce6-428b-8cef-8f81022fcf1e"/>
    <xsd:import namespace="c3733441-67ed-4aa1-9206-79864f23f418"/>
    <xsd:import namespace="0cdb9d7b-3bdb-4b1c-be50-7737cb6ee7a2"/>
    <xsd:element name="properties">
      <xsd:complexType>
        <xsd:sequence>
          <xsd:element name="documentManagement">
            <xsd:complexType>
              <xsd:all>
                <xsd:element ref="ns2:Training"/>
                <xsd:element ref="ns2:DocType" minOccurs="0"/>
                <xsd:element ref="ns2:Day" minOccurs="0"/>
                <xsd:element ref="ns2:Status" minOccurs="0"/>
                <xsd:element ref="ns3:SharedWithUsers" minOccurs="0"/>
                <xsd:element ref="ns4:SharingHintHash"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b625-aa05-45b0-87db-906fc028dbaa" elementFormDefault="qualified">
    <xsd:import namespace="http://schemas.microsoft.com/office/2006/documentManagement/types"/>
    <xsd:import namespace="http://schemas.microsoft.com/office/infopath/2007/PartnerControls"/>
    <xsd:element name="Training" ma:index="8" ma:displayName="Training" ma:format="Dropdown" ma:internalName="Training">
      <xsd:simpleType>
        <xsd:restriction base="dms:Choice">
          <xsd:enumeration value="Refresher"/>
          <xsd:enumeration value="Study Specific"/>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description="For multi-day trainings (optional)" ma:internalName="Day">
      <xsd:simpleType>
        <xsd:restriction base="dms:Text">
          <xsd:maxLength value="255"/>
        </xsd:restriction>
      </xsd:simpleType>
    </xsd:element>
    <xsd:element name="Status" ma:index="11" nillable="true" ma:displayName="Status" ma:list="{e2cd79eb-b003-4bd1-8c3e-a86b5cdd2e28}"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a032575-9ce6-428b-8cef-8f81022fcf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733441-67ed-4aa1-9206-79864f23f418"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ef89b625-aa05-45b0-87db-906fc028dbaa">2</Status>
    <SharedWithUsers xmlns="aa032575-9ce6-428b-8cef-8f81022fcf1e">
      <UserInfo>
        <DisplayName/>
        <AccountId xsi:nil="true"/>
        <AccountType/>
      </UserInfo>
    </SharedWithUsers>
    <DocType xmlns="ef89b625-aa05-45b0-87db-906fc028dbaa">Presentations</DocType>
    <Day xmlns="ef89b625-aa05-45b0-87db-906fc028dbaa">Day 1</Day>
    <Training xmlns="ef89b625-aa05-45b0-87db-906fc028dbaa">Study Specific</Training>
  </documentManagement>
</p:properties>
</file>

<file path=customXml/itemProps1.xml><?xml version="1.0" encoding="utf-8"?>
<ds:datastoreItem xmlns:ds="http://schemas.openxmlformats.org/officeDocument/2006/customXml" ds:itemID="{B8285EBE-8BEF-46D5-A2C7-31EC0C1ED1C5}">
  <ds:schemaRefs>
    <ds:schemaRef ds:uri="http://schemas.microsoft.com/sharepoint/v3/contenttype/forms"/>
  </ds:schemaRefs>
</ds:datastoreItem>
</file>

<file path=customXml/itemProps2.xml><?xml version="1.0" encoding="utf-8"?>
<ds:datastoreItem xmlns:ds="http://schemas.openxmlformats.org/officeDocument/2006/customXml" ds:itemID="{66FFA5E1-C89C-4E46-91A6-635807C02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9b625-aa05-45b0-87db-906fc028dbaa"/>
    <ds:schemaRef ds:uri="aa032575-9ce6-428b-8cef-8f81022fcf1e"/>
    <ds:schemaRef ds:uri="c3733441-67ed-4aa1-9206-79864f23f418"/>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54B379-8D48-46E7-867D-674A29671739}">
  <ds:schemaRefs>
    <ds:schemaRef ds:uri="http://schemas.microsoft.com/office/2006/documentManagement/types"/>
    <ds:schemaRef ds:uri="http://schemas.openxmlformats.org/package/2006/metadata/core-properties"/>
    <ds:schemaRef ds:uri="http://purl.org/dc/elements/1.1/"/>
    <ds:schemaRef ds:uri="http://www.w3.org/XML/1998/namespace"/>
    <ds:schemaRef ds:uri="aa032575-9ce6-428b-8cef-8f81022fcf1e"/>
    <ds:schemaRef ds:uri="http://schemas.microsoft.com/office/infopath/2007/PartnerControls"/>
    <ds:schemaRef ds:uri="http://purl.org/dc/terms/"/>
    <ds:schemaRef ds:uri="c3733441-67ed-4aa1-9206-79864f23f418"/>
    <ds:schemaRef ds:uri="http://schemas.microsoft.com/office/2006/metadata/properties"/>
    <ds:schemaRef ds:uri="0cdb9d7b-3bdb-4b1c-be50-7737cb6ee7a2"/>
    <ds:schemaRef ds:uri="ef89b625-aa05-45b0-87db-906fc028dba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3877</TotalTime>
  <Words>1889</Words>
  <Application>Microsoft Office PowerPoint</Application>
  <PresentationFormat>On-screen Show (4:3)</PresentationFormat>
  <Paragraphs>243</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Candara</vt:lpstr>
      <vt:lpstr>HGP明朝E</vt:lpstr>
      <vt:lpstr>Times New Roman</vt:lpstr>
      <vt:lpstr>Wingdings</vt:lpstr>
      <vt:lpstr>2_Office Theme</vt:lpstr>
      <vt:lpstr>MTN-028 Enrollment Visit Procedures</vt:lpstr>
      <vt:lpstr>References</vt:lpstr>
      <vt:lpstr>Enrollment Visit Considerations</vt:lpstr>
      <vt:lpstr>Enrollment Visit - Overview</vt:lpstr>
      <vt:lpstr>Before randomization:</vt:lpstr>
      <vt:lpstr>Enrollment Counseling Considerations</vt:lpstr>
      <vt:lpstr>Eligibility Confirmation</vt:lpstr>
      <vt:lpstr>EnrollmentBehavioral Eligibility Worksheet</vt:lpstr>
      <vt:lpstr>Eligibility Checklist</vt:lpstr>
      <vt:lpstr>Eligibility Confirmation - Signatures</vt:lpstr>
      <vt:lpstr>Randomization/Study Product Dispensation</vt:lpstr>
      <vt:lpstr>After randomization</vt:lpstr>
      <vt:lpstr>IVR Insertion Instructions</vt:lpstr>
      <vt:lpstr>Ring Insertion</vt:lpstr>
      <vt:lpstr>Ring Removal Instructions</vt:lpstr>
      <vt:lpstr>Exam to Check Ring Placement</vt:lpstr>
      <vt:lpstr>Study Product/Protocol Adherence Counseling</vt:lpstr>
      <vt:lpstr>Protocol and Product Adherence Counseling Worksheet (1)</vt:lpstr>
      <vt:lpstr>Protocol and Product Adherence Counseling Worksheet (2)</vt:lpstr>
      <vt:lpstr>Protocol/Product Adherence: Important Information Sheet</vt:lpstr>
      <vt:lpstr>Serial PK Collections</vt:lpstr>
      <vt:lpstr>MTN-028  Enrollment Visit CRFs</vt:lpstr>
      <vt:lpstr>Enrollment CRFs</vt:lpstr>
      <vt:lpstr>PRE CRF at Enrollment Visit </vt:lpstr>
      <vt:lpstr>Enrollment (ENR-1)</vt:lpstr>
      <vt:lpstr>Enrollment (ENR), item 5 </vt:lpstr>
      <vt:lpstr>Enrollment Visit QA/QC</vt:lpstr>
      <vt:lpstr>Questions??</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Schwartz (US - NC)</dc:creator>
  <cp:lastModifiedBy>Kailazarid Gomez Feliciano</cp:lastModifiedBy>
  <cp:revision>425</cp:revision>
  <cp:lastPrinted>2012-07-06T11:19:08Z</cp:lastPrinted>
  <dcterms:created xsi:type="dcterms:W3CDTF">2011-11-21T15:00:15Z</dcterms:created>
  <dcterms:modified xsi:type="dcterms:W3CDTF">2015-06-01T15:35:53Z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0x010100D2EA0D9D02F5D2448E43E828B9ADF8F1</vt:lpwstr>
  </property>
  <property fmtid="{D5CDD505-2E9C-101B-9397-08002B2CF9AE}" pid="3" name="_AdHocReviewCycleID">
    <vt:i4>-2030511884</vt:i4>
  </property>
  <property fmtid="{D5CDD505-2E9C-101B-9397-08002B2CF9AE}" pid="4" name="_NewReviewCycle">
    <vt:lpwstr/>
  </property>
  <property fmtid="{D5CDD505-2E9C-101B-9397-08002B2CF9AE}" pid="5" name="_EmailSubject">
    <vt:lpwstr>MTN-028 Training Materials for Posting - Day 1 (1 of 3)</vt:lpwstr>
  </property>
  <property fmtid="{D5CDD505-2E9C-101B-9397-08002B2CF9AE}" pid="6" name="_AuthorEmail">
    <vt:lpwstr>KGomez@fhi360.org</vt:lpwstr>
  </property>
  <property fmtid="{D5CDD505-2E9C-101B-9397-08002B2CF9AE}" pid="7" name="_AuthorEmailDisplayName">
    <vt:lpwstr>Kailazarid Gomez Feliciano</vt:lpwstr>
  </property>
</Properties>
</file>